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64" r:id="rId6"/>
    <p:sldId id="277" r:id="rId7"/>
    <p:sldId id="261" r:id="rId8"/>
    <p:sldId id="276" r:id="rId9"/>
    <p:sldId id="279" r:id="rId10"/>
    <p:sldId id="262" r:id="rId11"/>
    <p:sldId id="278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BF0CD-1C84-3EE3-665D-A28026BDC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D1E7791-A2F1-333A-93A2-7B40CFC99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40A715-EE1E-B830-C57C-F09D4340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31CE-B1BA-404F-BC1B-3785F17A71FB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A437DD-4EB5-8629-E0EC-971A5ACF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5FD518-284C-59DC-28D5-59DEE589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3F4-A202-461A-833A-64437E631B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05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C8E881-F244-FD72-DFDF-F433B7E8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06FAFE9-2B77-90EE-F7E8-7A54D4CAC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F98EA1-21AE-7BD3-89B2-5B905C15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31CE-B1BA-404F-BC1B-3785F17A71FB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0721FD-2446-68C7-4E86-26256E1B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D92805-00AC-9873-4EE2-4F0BADC4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3F4-A202-461A-833A-64437E631B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5D4C04D-590D-00E4-7E4B-A028DCA0C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532E3B-8B94-3944-2369-F25F98544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27EB8B-DD40-8DD9-0306-D2D0D1FA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31CE-B1BA-404F-BC1B-3785F17A71FB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44EAC2-546D-366C-9A53-C1993FC4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B463DB-DC73-E4C3-87AC-1A625324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3F4-A202-461A-833A-64437E631B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52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2020F-124A-18A3-EF6E-081714B1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BFB885-4088-4FCD-ACEA-967D4498A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90FE55-CDBC-AA54-8DCB-73A03E0DD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31CE-B1BA-404F-BC1B-3785F17A71FB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F66D79-5AA1-9586-7515-B5FB2359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D663B8-433B-EB97-F683-E59823D8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3F4-A202-461A-833A-64437E631B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95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DBBC55-2C44-49C6-33C5-DB8A6C11D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A39A0A-F1E7-D6A5-6C6B-3FBBFD155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0F1B68-D316-1F3F-4362-639CCB8A0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31CE-B1BA-404F-BC1B-3785F17A71FB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4CFE70-6809-8B8A-92D2-9AAD5F4C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338C86-A416-7189-565A-78DF5D5A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3F4-A202-461A-833A-64437E631B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94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E9B7B9-D6C9-70F6-C9D9-F4B755DF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CAF5A5-5451-C028-EE0C-B4BA99890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DA219C1-C607-48D4-F14D-5413F9AB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12F1D5-E857-CBF8-2F61-319C36E0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31CE-B1BA-404F-BC1B-3785F17A71FB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272CBC-513B-75B1-E8EC-DD120751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5467E1-B891-5574-D51C-214A451D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3F4-A202-461A-833A-64437E631B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01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99C9E1-6251-D7DF-65C4-42F5E8C7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E2677A-B3E5-6EEF-9A40-389EEB84E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2E70C41-FEF0-3C70-75BE-57DBCEF69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5EFD42B-CB47-3BD9-0B0A-58BEAE8FC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951D211-B4A5-AD02-48F4-666D50FBA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E4BE711-1C0F-68C4-06A2-773459B3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31CE-B1BA-404F-BC1B-3785F17A71FB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2A63B0-7A59-9F7C-E0AA-042CFAC47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BB4FEC4-4B60-E2C1-BD14-A9D7A16B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3F4-A202-461A-833A-64437E631B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98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9699A3-9F3F-A2DC-D2CE-B1B3D052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21B45B8-7322-5D80-737B-61264F5F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31CE-B1BA-404F-BC1B-3785F17A71FB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303D323-6D62-94F1-BC9F-0A648CBA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050966-8BC8-AF2E-D487-E6DE663D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3F4-A202-461A-833A-64437E631B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05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2219B57-DE45-9587-5056-F9EE4A66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31CE-B1BA-404F-BC1B-3785F17A71FB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67D6D57-14C5-A4CD-5611-122C9654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D4BF15-838D-A710-39A7-8E7017C4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3F4-A202-461A-833A-64437E631B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39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8DDCA-F996-0CED-0232-EBD9D712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1D48A4-85CB-E30D-9897-6621B6EC0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C9F404B-4D2A-DD95-0138-3C16A2AFF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D9F076-9170-B8A1-FE82-C4CBA4BC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31CE-B1BA-404F-BC1B-3785F17A71FB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D2841B-01D0-B65D-9F0A-543A4D2B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9402CA-CF0E-0DC5-7DD6-7C5D23A1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3F4-A202-461A-833A-64437E631B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41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C11826-15BC-D81D-86DE-D3E1027D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1AB0319-6595-D57F-4288-8F00BF422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9C7D039-8ACF-8B25-97C7-1EF7ADEAF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8D7F7F-C895-4177-9971-2FDF26BD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31CE-B1BA-404F-BC1B-3785F17A71FB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191E53-75F9-3C82-934E-20F7470F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B4C2F-16C5-4A63-0447-9631A898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93F4-A202-461A-833A-64437E631B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56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3C6DE9B-6651-BFDC-8499-927AEDB9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B80238-FC1F-DD44-A165-756793266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BEAE31-2E32-7207-1793-8285F2330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A31CE-B1BA-404F-BC1B-3785F17A71FB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DDAD56-20DB-E471-2721-F9DCB97AC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00E29E-F20E-F93E-0CAF-B59A38DEB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393F4-A202-461A-833A-64437E631B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30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4F10A6-295D-2688-FC9B-FFBC1D8A3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1547"/>
            <a:ext cx="12192000" cy="954157"/>
          </a:xfrm>
        </p:spPr>
        <p:txBody>
          <a:bodyPr>
            <a:normAutofit fontScale="90000"/>
          </a:bodyPr>
          <a:lstStyle/>
          <a:p>
            <a:br>
              <a:rPr kumimoji="1" lang="en-US" altLang="ja-JP" sz="2000" dirty="0"/>
            </a:br>
            <a:br>
              <a:rPr kumimoji="1" lang="en-US" altLang="ja-JP" sz="2000" dirty="0"/>
            </a:br>
            <a:r>
              <a:rPr kumimoji="1" lang="ja-JP" altLang="en-US" sz="4000" b="1" dirty="0"/>
              <a:t>桂川・相模川流域協議会森づくり専門部会報告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CB6E3E1-3C46-8EA8-E5B5-A3D3D87E4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278" y="1563757"/>
            <a:ext cx="12019722" cy="5294243"/>
          </a:xfrm>
        </p:spPr>
        <p:txBody>
          <a:bodyPr>
            <a:normAutofit/>
          </a:bodyPr>
          <a:lstStyle/>
          <a:p>
            <a:endParaRPr kumimoji="1" lang="en-US" altLang="ja-JP" sz="4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4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流域で考える森づくり</a:t>
            </a:r>
            <a:endParaRPr kumimoji="1" lang="en-US" altLang="ja-JP" sz="4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4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森林環境譲与税の活用交流会</a:t>
            </a:r>
            <a:endParaRPr kumimoji="1" lang="en-US" altLang="ja-JP" sz="4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lang="en-US" altLang="ja-JP" sz="4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kumimoji="1" lang="en-US" altLang="ja-JP" sz="3200" b="1" dirty="0">
              <a:latin typeface="+mj-ea"/>
              <a:ea typeface="+mj-ea"/>
            </a:endParaRPr>
          </a:p>
          <a:p>
            <a:r>
              <a:rPr lang="ja-JP" altLang="en-US" sz="2000" b="1" dirty="0">
                <a:latin typeface="+mj-ea"/>
                <a:ea typeface="+mj-ea"/>
              </a:rPr>
              <a:t>　　　　　　　　　　　　　　　　　　　　　　　　　　　</a:t>
            </a:r>
            <a:r>
              <a:rPr lang="en-US" altLang="ja-JP" sz="2800" b="1" dirty="0">
                <a:latin typeface="+mj-ea"/>
                <a:ea typeface="+mj-ea"/>
              </a:rPr>
              <a:t>2023</a:t>
            </a:r>
            <a:r>
              <a:rPr lang="ja-JP" altLang="en-US" sz="2800" b="1" dirty="0">
                <a:latin typeface="+mj-ea"/>
                <a:ea typeface="+mj-ea"/>
              </a:rPr>
              <a:t>年</a:t>
            </a:r>
            <a:r>
              <a:rPr lang="en-US" altLang="ja-JP" sz="2800" b="1" dirty="0">
                <a:latin typeface="+mj-ea"/>
                <a:ea typeface="+mj-ea"/>
              </a:rPr>
              <a:t>5</a:t>
            </a:r>
            <a:r>
              <a:rPr lang="ja-JP" altLang="en-US" sz="2800" b="1" dirty="0">
                <a:latin typeface="+mj-ea"/>
                <a:ea typeface="+mj-ea"/>
              </a:rPr>
              <a:t>月</a:t>
            </a:r>
            <a:r>
              <a:rPr lang="en-US" altLang="ja-JP" sz="2800" b="1" dirty="0">
                <a:latin typeface="+mj-ea"/>
                <a:ea typeface="+mj-ea"/>
              </a:rPr>
              <a:t>21</a:t>
            </a:r>
            <a:r>
              <a:rPr lang="ja-JP" altLang="en-US" sz="2800" b="1" dirty="0">
                <a:latin typeface="+mj-ea"/>
                <a:ea typeface="+mj-ea"/>
              </a:rPr>
              <a:t>日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kumimoji="1" lang="ja-JP" altLang="en-US" sz="3200" b="1" dirty="0">
                <a:latin typeface="+mj-ea"/>
                <a:ea typeface="+mj-ea"/>
              </a:rPr>
              <a:t>　　　　　　　　　　　　報告　清水絹代（市民部会幹事）</a:t>
            </a:r>
          </a:p>
        </p:txBody>
      </p:sp>
    </p:spTree>
    <p:extLst>
      <p:ext uri="{BB962C8B-B14F-4D97-AF65-F5344CB8AC3E}">
        <p14:creationId xmlns:p14="http://schemas.microsoft.com/office/powerpoint/2010/main" val="395153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1DA931-C1D7-E661-7859-01D2F19F7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45718"/>
            <a:ext cx="12192000" cy="6903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　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　　＊参加者アンケート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  </a:t>
            </a:r>
            <a:r>
              <a:rPr lang="ja-JP" altLang="en-US" sz="2400" dirty="0"/>
              <a:t>　➀交流会参加満足度：</a:t>
            </a:r>
            <a:r>
              <a:rPr lang="en-US" altLang="ja-JP" sz="2400" dirty="0"/>
              <a:t>83</a:t>
            </a:r>
            <a:r>
              <a:rPr lang="ja-JP" altLang="en-US" sz="2400" dirty="0"/>
              <a:t>％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➁今後の交流会に参加したい：</a:t>
            </a:r>
            <a:r>
              <a:rPr lang="en-US" altLang="ja-JP" sz="2400" dirty="0"/>
              <a:t>100</a:t>
            </a:r>
            <a:r>
              <a:rPr lang="ja-JP" altLang="en-US" sz="2400" dirty="0"/>
              <a:t>％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③興味深かった内容</a:t>
            </a:r>
            <a:endParaRPr lang="en-US" altLang="ja-JP" sz="2400" dirty="0"/>
          </a:p>
          <a:p>
            <a:pPr marL="0" indent="0">
              <a:lnSpc>
                <a:spcPts val="2500"/>
              </a:lnSpc>
              <a:buNone/>
            </a:pPr>
            <a:r>
              <a:rPr lang="ja-JP" altLang="en-US" sz="2400" dirty="0"/>
              <a:t>　　　　・問題に取組み、真剣に森を守る人たちの意見交換に意義を感じている。</a:t>
            </a:r>
            <a:endParaRPr lang="en-US" altLang="ja-JP" sz="2400" dirty="0"/>
          </a:p>
          <a:p>
            <a:pPr marL="0" indent="0">
              <a:lnSpc>
                <a:spcPts val="2500"/>
              </a:lnSpc>
              <a:buNone/>
            </a:pPr>
            <a:r>
              <a:rPr lang="ja-JP" altLang="en-US" sz="2400" dirty="0"/>
              <a:t>　　　　・森林や木材流通の問題が総括的に理解できた。</a:t>
            </a:r>
            <a:endParaRPr lang="en-US" altLang="ja-JP" sz="2400" dirty="0"/>
          </a:p>
          <a:p>
            <a:pPr marL="0" indent="0">
              <a:lnSpc>
                <a:spcPts val="2500"/>
              </a:lnSpc>
              <a:buNone/>
            </a:pPr>
            <a:r>
              <a:rPr lang="ja-JP" altLang="en-US" sz="2400" dirty="0"/>
              <a:t>　　　　・森林組合や林業経営体等の生の声が聞けた。</a:t>
            </a:r>
            <a:endParaRPr lang="en-US" altLang="ja-JP" sz="2400" dirty="0"/>
          </a:p>
          <a:p>
            <a:pPr marL="0" indent="0">
              <a:lnSpc>
                <a:spcPts val="2500"/>
              </a:lnSpc>
              <a:buNone/>
            </a:pPr>
            <a:r>
              <a:rPr lang="ja-JP" altLang="en-US" sz="2400" dirty="0"/>
              <a:t>　　　　・「運命共同体」と言う自覚を共有したい。</a:t>
            </a:r>
            <a:r>
              <a:rPr lang="en-US" altLang="ja-JP" sz="2400" dirty="0"/>
              <a:t>(</a:t>
            </a:r>
            <a:r>
              <a:rPr lang="ja-JP" altLang="en-US" sz="2400" dirty="0"/>
              <a:t>蔵治先生からの「流域は大切な財</a:t>
            </a:r>
            <a:endParaRPr lang="en-US" altLang="ja-JP" sz="2400" dirty="0"/>
          </a:p>
          <a:p>
            <a:pPr marL="0" indent="0">
              <a:lnSpc>
                <a:spcPts val="2500"/>
              </a:lnSpc>
              <a:buNone/>
            </a:pPr>
            <a:r>
              <a:rPr lang="ja-JP" altLang="en-US" sz="2400" dirty="0"/>
              <a:t>　　　　　産で有り流域は運命共同体である」との提示による）</a:t>
            </a:r>
            <a:endParaRPr lang="en-US" altLang="ja-JP" sz="2400" dirty="0"/>
          </a:p>
          <a:p>
            <a:pPr marL="0" indent="0">
              <a:lnSpc>
                <a:spcPts val="2500"/>
              </a:lnSpc>
              <a:buNone/>
            </a:pPr>
            <a:r>
              <a:rPr lang="ja-JP" altLang="en-US" sz="2400" dirty="0"/>
              <a:t>　　　　・流域ビジネスモデル構想：小規模製材によるトレーサビリティー確保と</a:t>
            </a:r>
            <a:endParaRPr lang="en-US" altLang="ja-JP" sz="2400" dirty="0"/>
          </a:p>
          <a:p>
            <a:pPr marL="0" indent="0">
              <a:lnSpc>
                <a:spcPts val="2500"/>
              </a:lnSpc>
              <a:buNone/>
            </a:pPr>
            <a:r>
              <a:rPr lang="ja-JP" altLang="en-US" sz="2400" dirty="0"/>
              <a:t>　　　　　運命共同体としての流域の</a:t>
            </a:r>
            <a:r>
              <a:rPr lang="en-US" altLang="ja-JP" sz="2400" dirty="0"/>
              <a:t>6</a:t>
            </a:r>
            <a:r>
              <a:rPr lang="ja-JP" altLang="en-US" sz="2400" dirty="0"/>
              <a:t>次産業化推進</a:t>
            </a:r>
            <a:endParaRPr lang="en-US" altLang="ja-JP" sz="2400" dirty="0"/>
          </a:p>
          <a:p>
            <a:pPr marL="0" indent="0">
              <a:lnSpc>
                <a:spcPts val="2500"/>
              </a:lnSpc>
              <a:buNone/>
            </a:pPr>
            <a:r>
              <a:rPr lang="ja-JP" altLang="en-US" sz="2400" dirty="0"/>
              <a:t>　　　　・「森林は流域の財産である」を最終目的にしたい。</a:t>
            </a:r>
            <a:endParaRPr lang="en-US" altLang="ja-JP" sz="2400" dirty="0"/>
          </a:p>
          <a:p>
            <a:pPr marL="0" indent="0">
              <a:lnSpc>
                <a:spcPts val="2500"/>
              </a:lnSpc>
              <a:buNone/>
            </a:pPr>
            <a:r>
              <a:rPr lang="ja-JP" altLang="en-US" sz="2400" dirty="0"/>
              <a:t>　　　　・市町村自治体職員の参加が少なかったのが残念。</a:t>
            </a:r>
            <a:endParaRPr lang="en-US" altLang="ja-JP" sz="2400" dirty="0"/>
          </a:p>
          <a:p>
            <a:pPr marL="0" indent="0">
              <a:lnSpc>
                <a:spcPts val="2500"/>
              </a:lnSpc>
              <a:buNone/>
            </a:pPr>
            <a:r>
              <a:rPr lang="ja-JP" altLang="en-US" sz="2400" dirty="0"/>
              <a:t>　　　　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1786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4C074195-B0DD-2C05-DD6A-69DBD4DD4538}"/>
              </a:ext>
            </a:extLst>
          </p:cNvPr>
          <p:cNvSpPr/>
          <p:nvPr/>
        </p:nvSpPr>
        <p:spPr>
          <a:xfrm>
            <a:off x="457200" y="182880"/>
            <a:ext cx="11456504" cy="12424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A71D82-5133-C29C-2E3B-E1CE3D625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0968"/>
            <a:ext cx="11913704" cy="715541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ja-JP" altLang="en-US" sz="3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　　</a:t>
            </a:r>
            <a:r>
              <a:rPr lang="ja-JP" altLang="en-US" sz="4000" kern="100" dirty="0"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森林環境譲与税の活用交流会まとめ</a:t>
            </a:r>
            <a:endParaRPr lang="en-US" altLang="ja-JP" sz="4000" kern="100" dirty="0"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4000" kern="1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3500"/>
              </a:lnSpc>
              <a:buNone/>
            </a:pPr>
            <a:r>
              <a:rPr lang="ja-JP" altLang="en-US" sz="3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＊</a:t>
            </a:r>
            <a:r>
              <a:rPr lang="ja-JP" altLang="ja-JP" sz="3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蔵治</a:t>
            </a:r>
            <a:r>
              <a:rPr lang="ja-JP" altLang="en-US" sz="3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光一郎</a:t>
            </a:r>
            <a:r>
              <a:rPr lang="ja-JP" altLang="ja-JP" sz="3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先生</a:t>
            </a:r>
            <a:r>
              <a:rPr lang="ja-JP" altLang="en-US" sz="3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からのレクチャーで</a:t>
            </a:r>
            <a:r>
              <a:rPr lang="ja-JP" altLang="ja-JP" sz="3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</a:t>
            </a:r>
            <a:r>
              <a:rPr lang="ja-JP" altLang="en-US" sz="3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譲与税制度の課題・</a:t>
            </a:r>
            <a:endParaRPr lang="en-US" altLang="ja-JP" sz="3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3500"/>
              </a:lnSpc>
              <a:buNone/>
            </a:pPr>
            <a:r>
              <a:rPr lang="ja-JP" altLang="en-US" sz="3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日本の製材産業の仕組みの課題等幅広い情報が得られた。</a:t>
            </a:r>
            <a:endParaRPr lang="en-US" altLang="ja-JP" sz="3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3500"/>
              </a:lnSpc>
              <a:buNone/>
            </a:pPr>
            <a:r>
              <a:rPr lang="ja-JP" altLang="en-US" sz="3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＊流域として森林保全のあり方等様々な示唆が得られた。</a:t>
            </a:r>
            <a:endParaRPr lang="en-US" altLang="ja-JP" sz="3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3500"/>
              </a:lnSpc>
              <a:buNone/>
            </a:pPr>
            <a:r>
              <a:rPr lang="ja-JP" altLang="en-US" sz="3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＊</a:t>
            </a:r>
            <a:r>
              <a:rPr lang="ja-JP" altLang="ja-JP" sz="3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さまざまな立場の方々のご参加で有意義な会とな</a:t>
            </a:r>
            <a:r>
              <a:rPr lang="ja-JP" altLang="en-US" sz="3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った</a:t>
            </a:r>
            <a:r>
              <a:rPr lang="ja-JP" altLang="ja-JP" sz="3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3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500"/>
              </a:lnSpc>
              <a:buNone/>
            </a:pPr>
            <a:r>
              <a:rPr lang="ja-JP" altLang="en-US" sz="3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＊</a:t>
            </a:r>
            <a:r>
              <a:rPr lang="ja-JP" altLang="ja-JP" sz="32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森林保全・活用が抱える課題は自治体・所有者・林業者のみ</a:t>
            </a:r>
            <a:r>
              <a:rPr lang="ja-JP" altLang="en-US" sz="32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</a:t>
            </a:r>
            <a:endParaRPr lang="en-US" altLang="ja-JP" sz="3200" b="1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500"/>
              </a:lnSpc>
              <a:buNone/>
            </a:pPr>
            <a:r>
              <a:rPr lang="ja-JP" altLang="en-US" sz="32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ja-JP" sz="32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ならず</a:t>
            </a:r>
            <a:r>
              <a:rPr lang="en-US" altLang="ja-JP" sz="32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､</a:t>
            </a:r>
            <a:r>
              <a:rPr lang="ja-JP" altLang="en-US" sz="32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住</a:t>
            </a:r>
            <a:r>
              <a:rPr lang="ja-JP" altLang="ja-JP" sz="32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民も共に関心を持ち</a:t>
            </a:r>
            <a:r>
              <a:rPr lang="ja-JP" altLang="en-US" sz="32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森林の循環に</a:t>
            </a:r>
            <a:r>
              <a:rPr lang="ja-JP" altLang="ja-JP" sz="32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関わって行く事が</a:t>
            </a:r>
            <a:r>
              <a:rPr lang="ja-JP" altLang="en-US" sz="32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endParaRPr lang="en-US" altLang="ja-JP" sz="3200" b="1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500"/>
              </a:lnSpc>
              <a:buNone/>
            </a:pPr>
            <a:r>
              <a:rPr lang="ja-JP" altLang="en-US" sz="32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重</a:t>
            </a:r>
            <a:r>
              <a:rPr lang="ja-JP" altLang="ja-JP" sz="32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要である事を学</a:t>
            </a:r>
            <a:r>
              <a:rPr lang="ja-JP" altLang="en-US" sz="32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んだ</a:t>
            </a:r>
            <a:r>
              <a:rPr lang="ja-JP" altLang="ja-JP" sz="3200" b="1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。</a:t>
            </a:r>
          </a:p>
          <a:p>
            <a:pPr marL="0" indent="0" algn="just">
              <a:lnSpc>
                <a:spcPts val="2500"/>
              </a:lnSpc>
              <a:buNone/>
            </a:pPr>
            <a:r>
              <a:rPr lang="ja-JP" altLang="en-US" sz="3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endParaRPr lang="en-US" altLang="ja-JP" sz="3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500"/>
              </a:lnSpc>
              <a:buNone/>
            </a:pPr>
            <a:r>
              <a:rPr lang="ja-JP" altLang="en-US" sz="32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＊</a:t>
            </a:r>
            <a:r>
              <a:rPr lang="ja-JP" altLang="ja-JP" sz="32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今後</a:t>
            </a:r>
            <a:r>
              <a:rPr lang="ja-JP" altLang="en-US" sz="32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に向けて：</a:t>
            </a:r>
            <a:r>
              <a:rPr lang="ja-JP" altLang="ja-JP" sz="32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森林環境譲与税活用に関する情報をさまざまな形</a:t>
            </a:r>
            <a:endParaRPr lang="en-US" altLang="ja-JP" sz="32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500"/>
              </a:lnSpc>
              <a:buNone/>
            </a:pPr>
            <a:r>
              <a:rPr lang="ja-JP" altLang="en-US" sz="32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ja-JP" sz="32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で収集し、皆様に共有していく予定です。</a:t>
            </a:r>
          </a:p>
          <a:p>
            <a:pPr marL="0" indent="0" algn="just">
              <a:lnSpc>
                <a:spcPts val="2500"/>
              </a:lnSpc>
              <a:buNone/>
            </a:pPr>
            <a:r>
              <a:rPr lang="en-US" altLang="ja-JP" sz="32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32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215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FD6517-B7AA-6C2C-53F6-0801CB59A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4504"/>
            <a:ext cx="12192000" cy="661349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kumimoji="1" lang="ja-JP" altLang="en-US" b="1" dirty="0"/>
              <a:t>　</a:t>
            </a:r>
            <a:endParaRPr kumimoji="1" lang="en-US" altLang="ja-JP" b="1" dirty="0"/>
          </a:p>
          <a:p>
            <a:pPr marL="0" indent="0">
              <a:lnSpc>
                <a:spcPts val="1700"/>
              </a:lnSpc>
              <a:buNone/>
            </a:pPr>
            <a:r>
              <a:rPr kumimoji="1" lang="ja-JP" altLang="en-US" sz="8000" b="1" dirty="0"/>
              <a:t>　　</a:t>
            </a:r>
            <a:r>
              <a:rPr kumimoji="1" lang="ja-JP" altLang="en-US" sz="11200" b="1" dirty="0"/>
              <a:t>「</a:t>
            </a:r>
            <a:r>
              <a:rPr kumimoji="1" lang="en-US" altLang="ja-JP" sz="11200" b="1" dirty="0"/>
              <a:t>1</a:t>
            </a:r>
            <a:r>
              <a:rPr kumimoji="1" lang="ja-JP" altLang="en-US" sz="11200" b="1" dirty="0"/>
              <a:t>」森林環境譲与税の活用交流会の目的</a:t>
            </a:r>
            <a:endParaRPr kumimoji="1" lang="en-US" altLang="ja-JP" sz="11200" b="1" dirty="0"/>
          </a:p>
          <a:p>
            <a:pPr marL="0" indent="0">
              <a:lnSpc>
                <a:spcPts val="2000"/>
              </a:lnSpc>
              <a:buNone/>
            </a:pPr>
            <a:r>
              <a:rPr lang="ja-JP" altLang="en-US" sz="8000" dirty="0"/>
              <a:t>　　　</a:t>
            </a:r>
            <a:endParaRPr lang="en-US" altLang="ja-JP" sz="8000" dirty="0"/>
          </a:p>
          <a:p>
            <a:pPr marL="0" indent="0">
              <a:lnSpc>
                <a:spcPts val="2000"/>
              </a:lnSpc>
              <a:buNone/>
            </a:pPr>
            <a:r>
              <a:rPr lang="ja-JP" altLang="en-US" sz="8000" dirty="0"/>
              <a:t>　　　・令和</a:t>
            </a:r>
            <a:r>
              <a:rPr lang="en-US" altLang="ja-JP" sz="8000" dirty="0"/>
              <a:t>1</a:t>
            </a:r>
            <a:r>
              <a:rPr lang="ja-JP" altLang="en-US" sz="8000" dirty="0"/>
              <a:t>年の森林環境譲与税開始から</a:t>
            </a:r>
            <a:r>
              <a:rPr lang="en-US" altLang="ja-JP" sz="8000" dirty="0"/>
              <a:t>4</a:t>
            </a:r>
            <a:r>
              <a:rPr lang="ja-JP" altLang="en-US" sz="8000" dirty="0"/>
              <a:t>年目に入り、</a:t>
            </a:r>
            <a:r>
              <a:rPr lang="ja-JP" altLang="ja-JP" sz="8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各自治体では税がどの</a:t>
            </a:r>
            <a:r>
              <a:rPr lang="ja-JP" altLang="en-US" sz="8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　　　　</a:t>
            </a:r>
            <a:endParaRPr lang="en-US" altLang="ja-JP" sz="8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ja-JP" altLang="en-US" sz="8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</a:t>
            </a:r>
            <a:r>
              <a:rPr lang="ja-JP" altLang="ja-JP" sz="8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ように活用されているのか関心が深まってきた</a:t>
            </a:r>
            <a:r>
              <a:rPr lang="ja-JP" altLang="en-US" sz="8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8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ja-JP" altLang="en-US" sz="8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・</a:t>
            </a:r>
            <a:r>
              <a:rPr lang="ja-JP" altLang="ja-JP" sz="8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自治体・森林組合・林業者等から「税の活用に関しての情報交換する機</a:t>
            </a:r>
            <a:endParaRPr lang="en-US" altLang="ja-JP" sz="8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ja-JP" altLang="en-US" sz="8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</a:t>
            </a:r>
            <a:r>
              <a:rPr lang="ja-JP" altLang="ja-JP" sz="8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会がほしい」との声が多く聞かれた。</a:t>
            </a:r>
            <a:endParaRPr lang="en-US" altLang="ja-JP" sz="8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ja-JP" altLang="en-US" sz="8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・</a:t>
            </a:r>
            <a:r>
              <a:rPr lang="ja-JP" altLang="ja-JP" sz="8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各地域ごとの課題に対応する税の活用に向けて、課題・提案などを出し</a:t>
            </a:r>
            <a:endParaRPr lang="en-US" altLang="ja-JP" sz="8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ja-JP" altLang="en-US" sz="8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</a:t>
            </a:r>
            <a:r>
              <a:rPr lang="ja-JP" altLang="ja-JP" sz="8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合い</a:t>
            </a:r>
            <a:r>
              <a:rPr lang="en-US" altLang="ja-JP" sz="8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､</a:t>
            </a:r>
            <a:r>
              <a:rPr lang="ja-JP" altLang="ja-JP" sz="8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事例報告を交えての意見交換会を通して、上下流でのさまざまな</a:t>
            </a:r>
            <a:endParaRPr lang="en-US" altLang="ja-JP" sz="8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ja-JP" altLang="en-US" sz="8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</a:t>
            </a:r>
            <a:r>
              <a:rPr lang="ja-JP" altLang="ja-JP" sz="8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繋がりの機会とする。</a:t>
            </a:r>
          </a:p>
          <a:p>
            <a:pPr marL="0" indent="0">
              <a:lnSpc>
                <a:spcPts val="1700"/>
              </a:lnSpc>
              <a:buNone/>
            </a:pPr>
            <a:endParaRPr kumimoji="1" lang="en-US" altLang="ja-JP" sz="8000" b="1" dirty="0"/>
          </a:p>
          <a:p>
            <a:pPr marL="0" indent="0">
              <a:lnSpc>
                <a:spcPts val="2400"/>
              </a:lnSpc>
              <a:buNone/>
            </a:pPr>
            <a:r>
              <a:rPr kumimoji="1" lang="ja-JP" altLang="en-US" sz="8000" b="1" dirty="0"/>
              <a:t>　　</a:t>
            </a:r>
            <a:endParaRPr lang="en-US" altLang="ja-JP" sz="8000" dirty="0"/>
          </a:p>
          <a:p>
            <a:pPr marL="0" indent="0">
              <a:lnSpc>
                <a:spcPts val="1700"/>
              </a:lnSpc>
              <a:buNone/>
            </a:pPr>
            <a:r>
              <a:rPr lang="ja-JP" altLang="en-US" sz="8000" dirty="0"/>
              <a:t>　　</a:t>
            </a:r>
            <a:endParaRPr lang="en-US" altLang="ja-JP" sz="8000" dirty="0"/>
          </a:p>
          <a:p>
            <a:pPr marL="0" indent="0">
              <a:lnSpc>
                <a:spcPts val="1700"/>
              </a:lnSpc>
              <a:buNone/>
            </a:pPr>
            <a:r>
              <a:rPr lang="ja-JP" altLang="en-US" sz="8000" dirty="0"/>
              <a:t>　　</a:t>
            </a:r>
            <a:r>
              <a:rPr lang="ja-JP" altLang="en-US" sz="8000" b="1" dirty="0"/>
              <a:t>「</a:t>
            </a:r>
            <a:r>
              <a:rPr lang="en-US" altLang="ja-JP" sz="8000" b="1" dirty="0"/>
              <a:t>2</a:t>
            </a:r>
            <a:r>
              <a:rPr lang="ja-JP" altLang="en-US" sz="8000" b="1" dirty="0"/>
              <a:t>」参加対象者</a:t>
            </a:r>
            <a:endParaRPr lang="en-US" altLang="ja-JP" sz="8000" b="1" dirty="0"/>
          </a:p>
          <a:p>
            <a:pPr marL="0" indent="0">
              <a:lnSpc>
                <a:spcPts val="2100"/>
              </a:lnSpc>
              <a:buNone/>
            </a:pPr>
            <a:r>
              <a:rPr lang="ja-JP" altLang="en-US" sz="8000" b="1" dirty="0"/>
              <a:t>　　　</a:t>
            </a:r>
            <a:r>
              <a:rPr lang="ja-JP" altLang="en-US" sz="8000" dirty="0"/>
              <a:t>・第</a:t>
            </a:r>
            <a:r>
              <a:rPr lang="en-US" altLang="ja-JP" sz="8000" dirty="0"/>
              <a:t>1</a:t>
            </a:r>
            <a:r>
              <a:rPr lang="ja-JP" altLang="en-US" sz="8000" dirty="0"/>
              <a:t>回：行政　　森林組合　林業者　</a:t>
            </a:r>
            <a:endParaRPr lang="en-US" altLang="ja-JP" sz="8000" dirty="0"/>
          </a:p>
          <a:p>
            <a:pPr marL="0" indent="0">
              <a:lnSpc>
                <a:spcPts val="2100"/>
              </a:lnSpc>
              <a:buNone/>
            </a:pPr>
            <a:r>
              <a:rPr kumimoji="1" lang="ja-JP" altLang="en-US" sz="8000" dirty="0"/>
              <a:t>　　　・第</a:t>
            </a:r>
            <a:r>
              <a:rPr kumimoji="1" lang="en-US" altLang="ja-JP" sz="8000" dirty="0"/>
              <a:t>2</a:t>
            </a:r>
            <a:r>
              <a:rPr kumimoji="1" lang="ja-JP" altLang="en-US" sz="8000" dirty="0"/>
              <a:t>回：行政　　森林組合　林業者　一般会員</a:t>
            </a:r>
            <a:endParaRPr kumimoji="1" lang="en-US" altLang="ja-JP" sz="8000" dirty="0"/>
          </a:p>
          <a:p>
            <a:pPr marL="0" indent="0">
              <a:lnSpc>
                <a:spcPts val="2100"/>
              </a:lnSpc>
              <a:buNone/>
            </a:pPr>
            <a:r>
              <a:rPr kumimoji="1" lang="ja-JP" altLang="en-US" sz="8000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18239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604C3D-29B7-992C-72C3-90023BDD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138484"/>
            <a:ext cx="10515600" cy="4571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BD2CC7-4545-AC2A-B5F5-A4F46DD73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4258"/>
            <a:ext cx="12192000" cy="67599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sz="4600" dirty="0"/>
              <a:t>　　　　　　　　　　　　　</a:t>
            </a:r>
            <a:r>
              <a:rPr kumimoji="1" lang="ja-JP" altLang="en-US" sz="7600" b="1" dirty="0"/>
              <a:t>～第一回交流会～</a:t>
            </a:r>
            <a:endParaRPr kumimoji="1" lang="en-US" altLang="ja-JP" sz="7600" dirty="0"/>
          </a:p>
          <a:p>
            <a:pPr marL="0" indent="0">
              <a:buNone/>
            </a:pPr>
            <a:r>
              <a:rPr kumimoji="1" lang="ja-JP" altLang="en-US" dirty="0"/>
              <a:t>　　</a:t>
            </a:r>
            <a:r>
              <a:rPr kumimoji="1" lang="ja-JP" altLang="en-US" sz="4400" dirty="0"/>
              <a:t>　</a:t>
            </a:r>
            <a:r>
              <a:rPr kumimoji="1" lang="ja-JP" altLang="en-US" sz="5100" dirty="0"/>
              <a:t>　実施日：</a:t>
            </a:r>
            <a:r>
              <a:rPr lang="en-US" altLang="ja-JP" sz="5100" dirty="0"/>
              <a:t> 2022</a:t>
            </a:r>
            <a:r>
              <a:rPr lang="ja-JP" altLang="en-US" sz="5100" dirty="0"/>
              <a:t>年</a:t>
            </a:r>
            <a:r>
              <a:rPr lang="en-US" altLang="ja-JP" sz="5100" dirty="0"/>
              <a:t>7</a:t>
            </a:r>
            <a:r>
              <a:rPr lang="ja-JP" altLang="en-US" sz="5100" dirty="0"/>
              <a:t>月</a:t>
            </a:r>
            <a:r>
              <a:rPr lang="en-US" altLang="ja-JP" sz="5100" dirty="0"/>
              <a:t>7</a:t>
            </a:r>
            <a:r>
              <a:rPr lang="ja-JP" altLang="en-US" sz="5100" dirty="0"/>
              <a:t>日　　会場：オンライン</a:t>
            </a:r>
            <a:endParaRPr kumimoji="1" lang="en-US" altLang="ja-JP" sz="5100" dirty="0"/>
          </a:p>
          <a:p>
            <a:pPr marL="0" indent="0">
              <a:buNone/>
            </a:pPr>
            <a:r>
              <a:rPr kumimoji="1" lang="ja-JP" altLang="en-US" sz="5100" dirty="0"/>
              <a:t>　　　参加者</a:t>
            </a:r>
            <a:r>
              <a:rPr kumimoji="1" lang="en-US" altLang="ja-JP" sz="5100" dirty="0"/>
              <a:t>15</a:t>
            </a:r>
            <a:r>
              <a:rPr kumimoji="1" lang="ja-JP" altLang="en-US" sz="5100" dirty="0"/>
              <a:t>団体：行政</a:t>
            </a:r>
            <a:r>
              <a:rPr kumimoji="1" lang="en-US" altLang="ja-JP" sz="5100" dirty="0"/>
              <a:t>(6</a:t>
            </a:r>
            <a:r>
              <a:rPr kumimoji="1" lang="ja-JP" altLang="en-US" sz="5100" dirty="0"/>
              <a:t>）　＊森林組合</a:t>
            </a:r>
            <a:r>
              <a:rPr kumimoji="1" lang="en-US" altLang="ja-JP" sz="5100" dirty="0"/>
              <a:t>(8</a:t>
            </a:r>
            <a:r>
              <a:rPr kumimoji="1" lang="ja-JP" altLang="en-US" sz="5100" dirty="0"/>
              <a:t>）　＊林業者</a:t>
            </a:r>
            <a:r>
              <a:rPr kumimoji="1" lang="en-US" altLang="ja-JP" sz="5100" dirty="0"/>
              <a:t>(1</a:t>
            </a:r>
            <a:r>
              <a:rPr kumimoji="1" lang="ja-JP" altLang="en-US" sz="5100" dirty="0"/>
              <a:t>）</a:t>
            </a:r>
            <a:endParaRPr kumimoji="1" lang="en-US" altLang="ja-JP" sz="5100" dirty="0"/>
          </a:p>
          <a:p>
            <a:pPr marL="0" indent="0">
              <a:buNone/>
            </a:pPr>
            <a:r>
              <a:rPr kumimoji="1" lang="ja-JP" altLang="en-US" sz="5100" dirty="0"/>
              <a:t>　　　講師：蔵治光一郎氏：</a:t>
            </a:r>
            <a:r>
              <a:rPr lang="ja-JP" altLang="en-US" sz="5100" dirty="0"/>
              <a:t>東京大学大学院農学生命科学</a:t>
            </a:r>
            <a:r>
              <a:rPr lang="ja-JP" altLang="en-US" sz="4400" dirty="0"/>
              <a:t>研究科教授</a:t>
            </a:r>
            <a:endParaRPr kumimoji="1" lang="en-US" altLang="ja-JP" sz="4400" dirty="0"/>
          </a:p>
          <a:p>
            <a:pPr marL="0" indent="0">
              <a:buNone/>
            </a:pPr>
            <a:r>
              <a:rPr kumimoji="1" lang="ja-JP" altLang="en-US" sz="4400" dirty="0"/>
              <a:t>　</a:t>
            </a:r>
            <a:endParaRPr kumimoji="1" lang="en-US" altLang="ja-JP" sz="4400" dirty="0"/>
          </a:p>
          <a:p>
            <a:pPr marL="0" indent="0">
              <a:buNone/>
            </a:pPr>
            <a:r>
              <a:rPr kumimoji="1" lang="ja-JP" altLang="en-US" sz="4400" b="1" dirty="0"/>
              <a:t>　　</a:t>
            </a:r>
            <a:r>
              <a:rPr kumimoji="1" lang="ja-JP" altLang="en-US" sz="6000" b="1" dirty="0"/>
              <a:t>レクチャー要約　</a:t>
            </a:r>
            <a:r>
              <a:rPr kumimoji="1" lang="ja-JP" altLang="en-US" sz="6000" dirty="0"/>
              <a:t>　</a:t>
            </a:r>
            <a:endParaRPr kumimoji="1" lang="en-US" altLang="ja-JP" sz="6000" dirty="0"/>
          </a:p>
          <a:p>
            <a:pPr marL="0" indent="0">
              <a:buNone/>
            </a:pPr>
            <a:r>
              <a:rPr kumimoji="1" lang="ja-JP" altLang="en-US" sz="4400" dirty="0"/>
              <a:t>　</a:t>
            </a:r>
            <a:r>
              <a:rPr kumimoji="1" lang="ja-JP" altLang="en-US" sz="6000" dirty="0"/>
              <a:t>　　＊流域協議会アジェンダーで掲げる</a:t>
            </a:r>
            <a:r>
              <a:rPr lang="ja-JP" altLang="ja-JP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『森林は流域の大切な財産である』</a:t>
            </a:r>
            <a:endParaRPr lang="en-US" altLang="ja-JP" sz="6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が出発点である。</a:t>
            </a:r>
            <a:endParaRPr lang="en-US" altLang="ja-JP" sz="6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51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</a:t>
            </a:r>
            <a:r>
              <a:rPr lang="ja-JP" altLang="en-US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＊</a:t>
            </a:r>
            <a:r>
              <a:rPr lang="ja-JP" altLang="ja-JP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『</a:t>
            </a:r>
            <a:r>
              <a:rPr lang="ja-JP" altLang="en-US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森林</a:t>
            </a:r>
            <a:r>
              <a:rPr lang="ja-JP" altLang="ja-JP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所有者の財産である』と同時に</a:t>
            </a:r>
            <a:r>
              <a:rPr lang="en-US" altLang="ja-JP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､『</a:t>
            </a:r>
            <a:r>
              <a:rPr lang="ja-JP" altLang="ja-JP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下流部の水源・洪水等の防災の視点</a:t>
            </a:r>
            <a:endParaRPr lang="en-US" altLang="ja-JP" sz="6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</a:t>
            </a:r>
            <a:r>
              <a:rPr lang="ja-JP" altLang="ja-JP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から全体の財産』の二重の意味があり</a:t>
            </a:r>
            <a:r>
              <a:rPr lang="en-US" altLang="ja-JP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､</a:t>
            </a:r>
            <a:r>
              <a:rPr lang="ja-JP" altLang="ja-JP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両面で対応することが必要</a:t>
            </a:r>
            <a:r>
              <a:rPr lang="ja-JP" altLang="en-US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6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51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</a:t>
            </a:r>
            <a:r>
              <a:rPr lang="ja-JP" altLang="en-US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＊</a:t>
            </a:r>
            <a:r>
              <a:rPr lang="ja-JP" altLang="ja-JP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流域</a:t>
            </a:r>
            <a:r>
              <a:rPr lang="ja-JP" altLang="en-US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が抱える課題への対応は</a:t>
            </a:r>
            <a:r>
              <a:rPr lang="ja-JP" altLang="ja-JP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運命共同体であ</a:t>
            </a:r>
            <a:r>
              <a:rPr lang="ja-JP" altLang="en-US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り、森林</a:t>
            </a:r>
            <a:r>
              <a:rPr lang="ja-JP" altLang="ja-JP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所有者にいかに金が廻る</a:t>
            </a:r>
            <a:endParaRPr lang="en-US" altLang="ja-JP" sz="6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</a:t>
            </a:r>
            <a:r>
              <a:rPr lang="ja-JP" altLang="ja-JP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かを全体で考える必要があ</a:t>
            </a:r>
            <a:r>
              <a:rPr lang="ja-JP" altLang="en-US" sz="6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る。</a:t>
            </a:r>
            <a:endParaRPr lang="ja-JP" altLang="ja-JP" sz="6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5100" dirty="0"/>
              <a:t>　　　</a:t>
            </a:r>
            <a:r>
              <a:rPr lang="ja-JP" altLang="en-US" sz="6000" dirty="0"/>
              <a:t>＊森林環境譲与税の制度の課題</a:t>
            </a:r>
            <a:endParaRPr lang="en-US" altLang="ja-JP" sz="6000" dirty="0"/>
          </a:p>
          <a:p>
            <a:pPr marL="0" indent="0">
              <a:buNone/>
            </a:pPr>
            <a:r>
              <a:rPr lang="ja-JP" altLang="en-US" sz="6000" dirty="0"/>
              <a:t>　　</a:t>
            </a:r>
            <a:r>
              <a:rPr lang="en-US" altLang="ja-JP" sz="6000" dirty="0"/>
              <a:t>  </a:t>
            </a:r>
            <a:r>
              <a:rPr lang="ja-JP" altLang="en-US" sz="6000" dirty="0"/>
              <a:t>＊流域以外の譲与税活用事例紹介。</a:t>
            </a:r>
            <a:endParaRPr lang="en-US" altLang="ja-JP" sz="6000" dirty="0"/>
          </a:p>
          <a:p>
            <a:pPr marL="0" indent="0">
              <a:buNone/>
            </a:pPr>
            <a:r>
              <a:rPr kumimoji="1" lang="ja-JP" altLang="en-US" sz="5100" dirty="0"/>
              <a:t>　　</a:t>
            </a:r>
            <a:endParaRPr kumimoji="1" lang="en-US" altLang="ja-JP" sz="5100" dirty="0"/>
          </a:p>
          <a:p>
            <a:pPr marL="0" indent="0">
              <a:buNone/>
            </a:pPr>
            <a:r>
              <a:rPr kumimoji="1" lang="ja-JP" altLang="en-US" sz="4400" b="1" dirty="0"/>
              <a:t>　</a:t>
            </a:r>
            <a:r>
              <a:rPr kumimoji="1" lang="ja-JP" altLang="en-US" sz="6000" b="1" dirty="0"/>
              <a:t>　事例報告</a:t>
            </a:r>
            <a:r>
              <a:rPr kumimoji="1" lang="ja-JP" altLang="en-US" sz="6000" dirty="0"/>
              <a:t>　　＊都留市　＊上野原市（北都留森林組合）　　　</a:t>
            </a:r>
            <a:endParaRPr kumimoji="1" lang="en-US" altLang="ja-JP" sz="6000" dirty="0"/>
          </a:p>
          <a:p>
            <a:pPr marL="0" indent="0">
              <a:buNone/>
            </a:pPr>
            <a:r>
              <a:rPr kumimoji="1" lang="ja-JP" altLang="en-US" sz="6000" dirty="0"/>
              <a:t>　</a:t>
            </a:r>
            <a:r>
              <a:rPr kumimoji="1" lang="ja-JP" altLang="en-US" sz="6000" b="1" dirty="0"/>
              <a:t>　提　案　　　＊</a:t>
            </a:r>
            <a:r>
              <a:rPr kumimoji="1" lang="en-US" altLang="ja-JP" sz="6000" dirty="0"/>
              <a:t>(</a:t>
            </a:r>
            <a:r>
              <a:rPr kumimoji="1" lang="ja-JP" altLang="en-US" sz="6000" dirty="0"/>
              <a:t>株</a:t>
            </a:r>
            <a:r>
              <a:rPr kumimoji="1" lang="en-US" altLang="ja-JP" sz="6000" dirty="0"/>
              <a:t>)</a:t>
            </a:r>
            <a:r>
              <a:rPr kumimoji="1" lang="ja-JP" altLang="en-US" sz="6000" dirty="0"/>
              <a:t>つくば林業</a:t>
            </a:r>
          </a:p>
        </p:txBody>
      </p:sp>
    </p:spTree>
    <p:extLst>
      <p:ext uri="{BB962C8B-B14F-4D97-AF65-F5344CB8AC3E}">
        <p14:creationId xmlns:p14="http://schemas.microsoft.com/office/powerpoint/2010/main" val="127321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14" y="331304"/>
            <a:ext cx="5096586" cy="63198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032" y="71717"/>
            <a:ext cx="6490227" cy="94251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904" y="1185342"/>
            <a:ext cx="2459420" cy="47720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402" y="1833654"/>
            <a:ext cx="6398857" cy="445840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610402" y="1662543"/>
            <a:ext cx="6398857" cy="4762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12031" y="1833654"/>
            <a:ext cx="1816925" cy="2920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74914" y="1039327"/>
            <a:ext cx="3920837" cy="88447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12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B21F6E-30FB-5C5F-BFE1-E0D0ED9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2163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都留市の人材育成事例：</a:t>
            </a:r>
            <a:r>
              <a:rPr kumimoji="1" lang="ja-JP" altLang="en-US" b="1" dirty="0">
                <a:latin typeface="+mj-ea"/>
              </a:rPr>
              <a:t>市外住民も受け入れ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2648AA56-0D91-71A6-59BE-EEC357FF9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4754"/>
            <a:ext cx="4558747" cy="654856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7863EB4-FB9C-936D-2A63-DFD24649B2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278" y="1399054"/>
            <a:ext cx="3856383" cy="556591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9ACF636-0DCD-0710-A828-B9D7F5F0A7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61" y="1646871"/>
            <a:ext cx="3535016" cy="536750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FC63D73-1C9B-4583-BD6C-EB3A9316E929}"/>
              </a:ext>
            </a:extLst>
          </p:cNvPr>
          <p:cNvSpPr/>
          <p:nvPr/>
        </p:nvSpPr>
        <p:spPr>
          <a:xfrm>
            <a:off x="12682330" y="116619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7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7767A6-54DC-9817-5512-4F2BB284E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719"/>
            <a:ext cx="12192000" cy="6812281"/>
          </a:xfrm>
        </p:spPr>
        <p:txBody>
          <a:bodyPr>
            <a:normAutofit fontScale="92500"/>
          </a:bodyPr>
          <a:lstStyle/>
          <a:p>
            <a:pPr indent="139700" algn="just">
              <a:lnSpc>
                <a:spcPts val="2000"/>
              </a:lnSpc>
            </a:pPr>
            <a:endParaRPr lang="en-US" altLang="ja-JP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0" algn="just">
              <a:lnSpc>
                <a:spcPts val="2000"/>
              </a:lnSpc>
              <a:buNone/>
            </a:pPr>
            <a:r>
              <a:rPr lang="ja-JP" altLang="en-US" sz="32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「</a:t>
            </a:r>
            <a:r>
              <a:rPr lang="en-US" altLang="ja-JP" sz="32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en-US" sz="32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ja-JP" sz="32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上野原市・相模原市の連携取組み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：中田無双氏（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北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都留森林組合参事）　</a:t>
            </a:r>
          </a:p>
          <a:p>
            <a:pPr indent="0" algn="just">
              <a:lnSpc>
                <a:spcPts val="2200"/>
              </a:lnSpc>
              <a:buNone/>
            </a:pPr>
            <a:r>
              <a:rPr lang="ja-JP" altLang="en-US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ja-JP" sz="3000" b="1" u="sng" kern="100" dirty="0">
                <a:solidFill>
                  <a:srgbClr val="FF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「下流域へ向けての森林体験</a:t>
            </a:r>
            <a:r>
              <a:rPr lang="ja-JP" altLang="ja-JP" sz="3000" b="1" u="sng" kern="1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事業」</a:t>
            </a:r>
            <a:r>
              <a:rPr lang="ja-JP" altLang="en-US" sz="2400" b="1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（</a:t>
            </a:r>
            <a:r>
              <a:rPr lang="ja-JP" altLang="ja-JP" sz="24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運営北都留森林組合</a:t>
            </a:r>
            <a:r>
              <a:rPr lang="ja-JP" altLang="en-US" sz="24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）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0" algn="just">
              <a:lnSpc>
                <a:spcPts val="2200"/>
              </a:lnSpc>
              <a:buNone/>
            </a:pPr>
            <a:r>
              <a:rPr lang="ja-JP" altLang="en-US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・目的：森林での森林学習や間伐体験を通して、水源の森の大切さ等を学ぶ。</a:t>
            </a:r>
          </a:p>
          <a:p>
            <a:pPr indent="0" algn="just">
              <a:lnSpc>
                <a:spcPts val="2200"/>
              </a:lnSpc>
              <a:buNone/>
            </a:pPr>
            <a:r>
              <a:rPr lang="ja-JP" altLang="en-US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・対象：相模原市民個人、親子での参加</a:t>
            </a:r>
          </a:p>
          <a:p>
            <a:pPr indent="0" algn="just">
              <a:lnSpc>
                <a:spcPts val="2200"/>
              </a:lnSpc>
              <a:buNone/>
            </a:pPr>
            <a:r>
              <a:rPr lang="ja-JP" altLang="en-US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・Ｒ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4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年度から実施。実施期間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8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1~5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日　</a:t>
            </a:r>
          </a:p>
          <a:p>
            <a:pPr indent="0" algn="just">
              <a:lnSpc>
                <a:spcPts val="2200"/>
              </a:lnSpc>
              <a:buNone/>
            </a:pPr>
            <a:r>
              <a:rPr lang="ja-JP" altLang="en-US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・費用負担：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年目は上野原市、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年目以降は相模原市の譲与税での負担。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ja-JP" altLang="ja-JP" sz="2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　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ja-JP" altLang="ja-JP" sz="2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「</a:t>
            </a:r>
            <a:r>
              <a:rPr lang="en-US" altLang="ja-JP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en-US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ja-JP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提案</a:t>
            </a:r>
            <a:r>
              <a:rPr lang="en-US" altLang="ja-JP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:(</a:t>
            </a:r>
            <a:r>
              <a:rPr lang="ja-JP" altLang="ja-JP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株）つくば林業</a:t>
            </a:r>
            <a:r>
              <a:rPr lang="ja-JP" altLang="en-US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ja-JP" altLang="ja-JP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松浦晃氏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神奈川県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100"/>
              </a:lnSpc>
              <a:buNone/>
            </a:pPr>
            <a:r>
              <a:rPr lang="ja-JP" altLang="en-US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en-US" sz="2400" u="sng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➀</a:t>
            </a:r>
            <a:r>
              <a:rPr lang="ja-JP" altLang="ja-JP" sz="2400" b="1" u="sng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「地理空間情報（マプリィ）によるアプリプラットホーム」</a:t>
            </a:r>
            <a:endParaRPr lang="en-US" altLang="ja-JP" sz="2400" b="1" u="sng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100"/>
              </a:lnSpc>
              <a:buNone/>
            </a:pPr>
            <a:r>
              <a:rPr lang="ja-JP" altLang="en-US" sz="2400" kern="1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　　　・</a:t>
            </a:r>
            <a:r>
              <a:rPr lang="ja-JP" altLang="ja-JP" sz="2400" kern="1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森林領域を中心に、位置情報とその関連情報データ。</a:t>
            </a:r>
            <a:r>
              <a:rPr lang="en-US" altLang="ja-JP" sz="2400" kern="1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次元の地形</a:t>
            </a:r>
            <a:r>
              <a:rPr lang="ja-JP" altLang="en-US" sz="2400" kern="1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・</a:t>
            </a:r>
            <a:r>
              <a:rPr lang="ja-JP" altLang="ja-JP" sz="2400" kern="1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地図</a:t>
            </a:r>
            <a:endParaRPr lang="en-US" altLang="ja-JP" sz="2400" kern="100" spc="35" dirty="0">
              <a:solidFill>
                <a:srgbClr val="000000"/>
              </a:solidFill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marL="0" indent="0" algn="just">
              <a:lnSpc>
                <a:spcPts val="2100"/>
              </a:lnSpc>
              <a:buNone/>
            </a:pPr>
            <a:r>
              <a:rPr lang="ja-JP" altLang="en-US" sz="2400" kern="1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400" kern="1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や</a:t>
            </a:r>
            <a:r>
              <a:rPr lang="en-US" altLang="ja-JP" sz="2400" kern="1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､</a:t>
            </a:r>
            <a:r>
              <a:rPr lang="ja-JP" altLang="ja-JP" sz="2400" kern="1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苗木の育成状況・樹高・立木直径などの測量データ、特定地点・区域の</a:t>
            </a:r>
            <a:endParaRPr lang="en-US" altLang="ja-JP" sz="2400" kern="100" spc="35" dirty="0">
              <a:solidFill>
                <a:srgbClr val="000000"/>
              </a:solidFill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marL="0" indent="0" algn="just">
              <a:lnSpc>
                <a:spcPts val="2100"/>
              </a:lnSpc>
              <a:buNone/>
            </a:pPr>
            <a:r>
              <a:rPr lang="ja-JP" altLang="en-US" sz="2400" kern="1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400" kern="1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位置情報などの取得・利用ができる。基礎情報を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アイホン・アイパッドで</a:t>
            </a:r>
            <a:endParaRPr lang="en-US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100"/>
              </a:lnSpc>
              <a:buNone/>
            </a:pPr>
            <a:r>
              <a:rPr lang="ja-JP" altLang="en-US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撮影。林業者や地元住民も参加し、</a:t>
            </a:r>
            <a:r>
              <a:rPr lang="ja-JP" altLang="ja-JP" sz="24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譲与税で情報提供者に日当を支払う。</a:t>
            </a:r>
          </a:p>
          <a:p>
            <a:pPr marL="64135" indent="0" algn="just">
              <a:lnSpc>
                <a:spcPts val="2100"/>
              </a:lnSpc>
              <a:buNone/>
            </a:pPr>
            <a:r>
              <a:rPr lang="ja-JP" altLang="en-US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en-US" sz="2400" u="sng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➁</a:t>
            </a:r>
            <a:r>
              <a:rPr lang="ja-JP" altLang="ja-JP" sz="2400" b="1" u="sng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「桂川・相模川流域森林コンソーシアム構想」</a:t>
            </a:r>
            <a:endParaRPr lang="en-US" altLang="ja-JP" sz="2400" u="sng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64135" indent="0" algn="just">
              <a:lnSpc>
                <a:spcPts val="2100"/>
              </a:lnSpc>
              <a:buNone/>
            </a:pPr>
            <a:r>
              <a:rPr lang="ja-JP" altLang="en-US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・流域で起こる山林災害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情報が、リアルタイムで共有でき迅速な対応に繋がる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64135" indent="0" algn="just">
              <a:lnSpc>
                <a:spcPts val="2100"/>
              </a:lnSpc>
              <a:buNone/>
            </a:pPr>
            <a:r>
              <a:rPr lang="ja-JP" altLang="en-US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流域で集合すれば大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きな力を発揮出来る。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12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0F2EF2-9F34-EFE8-D348-0148CD89D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723"/>
            <a:ext cx="12192000" cy="68122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　　　　　　　　　　　　</a:t>
            </a:r>
            <a:r>
              <a:rPr kumimoji="1" lang="ja-JP" altLang="en-US" sz="3200" b="1" dirty="0"/>
              <a:t>～第二回交流会～</a:t>
            </a:r>
            <a:endParaRPr kumimoji="1" lang="en-US" altLang="ja-JP" sz="3200" b="1" dirty="0"/>
          </a:p>
          <a:p>
            <a:pPr marL="0" indent="0">
              <a:lnSpc>
                <a:spcPts val="2000"/>
              </a:lnSpc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lnSpc>
                <a:spcPts val="2000"/>
              </a:lnSpc>
              <a:buNone/>
            </a:pPr>
            <a:r>
              <a:rPr kumimoji="1" lang="ja-JP" altLang="en-US" dirty="0"/>
              <a:t>　　実施日：</a:t>
            </a:r>
            <a:r>
              <a:rPr kumimoji="1" lang="en-US" altLang="ja-JP" dirty="0"/>
              <a:t>2022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9</a:t>
            </a:r>
            <a:r>
              <a:rPr kumimoji="1" lang="ja-JP" altLang="en-US" dirty="0"/>
              <a:t>日　　会場：オンライン</a:t>
            </a:r>
            <a:endParaRPr kumimoji="1" lang="en-US" altLang="ja-JP" dirty="0"/>
          </a:p>
          <a:p>
            <a:pPr marL="0" indent="0">
              <a:lnSpc>
                <a:spcPts val="2000"/>
              </a:lnSpc>
              <a:buNone/>
            </a:pPr>
            <a:r>
              <a:rPr kumimoji="1" lang="ja-JP" altLang="en-US" dirty="0"/>
              <a:t>　　参加者</a:t>
            </a:r>
            <a:r>
              <a:rPr kumimoji="1" lang="en-US" altLang="ja-JP" dirty="0"/>
              <a:t>16</a:t>
            </a:r>
            <a:r>
              <a:rPr kumimoji="1" lang="ja-JP" altLang="en-US" dirty="0"/>
              <a:t>名：行政</a:t>
            </a:r>
            <a:r>
              <a:rPr kumimoji="1" lang="en-US" altLang="ja-JP" dirty="0"/>
              <a:t>(4</a:t>
            </a:r>
            <a:r>
              <a:rPr kumimoji="1" lang="ja-JP" altLang="en-US" dirty="0"/>
              <a:t>）＊林業者</a:t>
            </a:r>
            <a:r>
              <a:rPr kumimoji="1" lang="en-US" altLang="ja-JP" dirty="0"/>
              <a:t>(2)</a:t>
            </a:r>
            <a:r>
              <a:rPr kumimoji="1" lang="ja-JP" altLang="en-US" dirty="0"/>
              <a:t>　＊森林組合</a:t>
            </a:r>
            <a:r>
              <a:rPr kumimoji="1" lang="en-US" altLang="ja-JP" dirty="0"/>
              <a:t>(1</a:t>
            </a:r>
            <a:r>
              <a:rPr kumimoji="1" lang="ja-JP" altLang="en-US" dirty="0"/>
              <a:t>）：会員</a:t>
            </a:r>
            <a:r>
              <a:rPr kumimoji="1" lang="en-US" altLang="ja-JP" dirty="0"/>
              <a:t>(10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marL="0" indent="0">
              <a:lnSpc>
                <a:spcPts val="2500"/>
              </a:lnSpc>
              <a:buNone/>
            </a:pPr>
            <a:r>
              <a:rPr kumimoji="1" lang="ja-JP" altLang="en-US" dirty="0"/>
              <a:t>　</a:t>
            </a:r>
            <a:r>
              <a:rPr kumimoji="1" lang="ja-JP" altLang="en-US" sz="2800" dirty="0"/>
              <a:t>　講師：蔵治光一郎氏：</a:t>
            </a:r>
            <a:r>
              <a:rPr lang="ja-JP" altLang="en-US" sz="2800" dirty="0"/>
              <a:t>東京大学大学院農学生命科学研究科教授</a:t>
            </a:r>
            <a:endParaRPr lang="en-US" altLang="ja-JP" sz="2800" dirty="0"/>
          </a:p>
          <a:p>
            <a:pPr marL="0" indent="0">
              <a:lnSpc>
                <a:spcPts val="2500"/>
              </a:lnSpc>
              <a:buNone/>
            </a:pPr>
            <a:endParaRPr lang="en-US" altLang="ja-JP" dirty="0"/>
          </a:p>
          <a:p>
            <a:pPr marL="0" indent="0">
              <a:lnSpc>
                <a:spcPts val="2500"/>
              </a:lnSpc>
              <a:buNone/>
            </a:pPr>
            <a:r>
              <a:rPr lang="ja-JP" altLang="en-US" sz="2800" dirty="0"/>
              <a:t>　</a:t>
            </a:r>
            <a:r>
              <a:rPr lang="ja-JP" altLang="en-US" sz="2800" b="1" dirty="0"/>
              <a:t>レクチャー要約</a:t>
            </a:r>
            <a:endParaRPr lang="en-US" altLang="ja-JP" sz="2800" b="1" dirty="0"/>
          </a:p>
          <a:p>
            <a:pPr marL="0" indent="0">
              <a:lnSpc>
                <a:spcPts val="2500"/>
              </a:lnSpc>
              <a:buNone/>
            </a:pPr>
            <a:r>
              <a:rPr lang="ja-JP" altLang="en-US" sz="2800" dirty="0"/>
              <a:t>　　　＊第一回の交流会での「流域の財産」「所有者の財産」について</a:t>
            </a:r>
            <a:endParaRPr lang="en-US" altLang="ja-JP" sz="2800" dirty="0"/>
          </a:p>
          <a:p>
            <a:pPr marL="0" indent="0">
              <a:lnSpc>
                <a:spcPts val="2500"/>
              </a:lnSpc>
              <a:buNone/>
            </a:pPr>
            <a:r>
              <a:rPr lang="ja-JP" altLang="en-US" sz="2800" dirty="0"/>
              <a:t>　　　　更に本質の掘り下げ。</a:t>
            </a:r>
            <a:endParaRPr lang="en-US" altLang="ja-JP" sz="2800" dirty="0"/>
          </a:p>
          <a:p>
            <a:pPr marL="0" indent="0">
              <a:lnSpc>
                <a:spcPts val="2500"/>
              </a:lnSpc>
              <a:buNone/>
            </a:pPr>
            <a:r>
              <a:rPr lang="ja-JP" altLang="en-US" sz="2800" dirty="0"/>
              <a:t>　　　＊「木材生産の現状と課題」：輸入材と国産材の価格差は日本の</a:t>
            </a:r>
            <a:endParaRPr lang="en-US" altLang="ja-JP" sz="2800" dirty="0"/>
          </a:p>
          <a:p>
            <a:pPr marL="0" indent="0">
              <a:lnSpc>
                <a:spcPts val="2500"/>
              </a:lnSpc>
              <a:buNone/>
            </a:pPr>
            <a:r>
              <a:rPr lang="ja-JP" altLang="en-US" sz="2800" dirty="0"/>
              <a:t>　　　　　製材加工・流通の仕組みに有る。</a:t>
            </a:r>
            <a:endParaRPr lang="en-US" altLang="ja-JP" sz="2800" dirty="0"/>
          </a:p>
          <a:p>
            <a:pPr marL="0" indent="0">
              <a:lnSpc>
                <a:spcPts val="2500"/>
              </a:lnSpc>
              <a:buNone/>
            </a:pPr>
            <a:r>
              <a:rPr lang="ja-JP" altLang="en-US" sz="2800" dirty="0"/>
              <a:t>　　　＊「桂川・相模川流域での方向性」</a:t>
            </a:r>
            <a:endParaRPr lang="en-US" altLang="ja-JP" sz="2800" dirty="0"/>
          </a:p>
          <a:p>
            <a:pPr marL="0" indent="0">
              <a:lnSpc>
                <a:spcPts val="2500"/>
              </a:lnSpc>
              <a:buNone/>
            </a:pPr>
            <a:endParaRPr lang="en-US" altLang="ja-JP" sz="2800" dirty="0"/>
          </a:p>
          <a:p>
            <a:pPr marL="0" indent="0">
              <a:lnSpc>
                <a:spcPts val="2500"/>
              </a:lnSpc>
              <a:buNone/>
            </a:pPr>
            <a:endParaRPr kumimoji="1" lang="en-US" altLang="ja-JP" dirty="0"/>
          </a:p>
          <a:p>
            <a:pPr marL="0" indent="0">
              <a:lnSpc>
                <a:spcPts val="2500"/>
              </a:lnSpc>
              <a:buNone/>
            </a:pPr>
            <a:r>
              <a:rPr kumimoji="1" lang="ja-JP" altLang="en-US" sz="2800" dirty="0"/>
              <a:t>　</a:t>
            </a:r>
            <a:endParaRPr kumimoji="1" lang="en-US" altLang="ja-JP" sz="2800" dirty="0"/>
          </a:p>
          <a:p>
            <a:pPr marL="0" indent="0">
              <a:lnSpc>
                <a:spcPts val="2500"/>
              </a:lnSpc>
              <a:buNone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355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3B595153-BBB3-CB27-4709-876D6EB54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2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F0ECEB1-26D1-AC71-16BE-372D26AAE18A}"/>
              </a:ext>
            </a:extLst>
          </p:cNvPr>
          <p:cNvSpPr/>
          <p:nvPr/>
        </p:nvSpPr>
        <p:spPr>
          <a:xfrm>
            <a:off x="838200" y="91440"/>
            <a:ext cx="10317480" cy="901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2423D62-7037-F164-E682-2F5D0AD8BDB2}"/>
              </a:ext>
            </a:extLst>
          </p:cNvPr>
          <p:cNvSpPr/>
          <p:nvPr/>
        </p:nvSpPr>
        <p:spPr>
          <a:xfrm>
            <a:off x="0" y="1"/>
            <a:ext cx="12192000" cy="13238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B75ABA7-BE78-182B-4298-59172442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8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流域の財産・所有者の財産として活用出来る</a:t>
            </a:r>
            <a:br>
              <a:rPr kumimoji="1" lang="en-US" altLang="ja-JP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森林環境譲与税活用について意見交換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F3F61F-F054-9566-0201-EE78C5F61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3889"/>
            <a:ext cx="12192000" cy="54426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b="1" dirty="0"/>
              <a:t>＊ワークショップ形式の意見交換</a:t>
            </a:r>
            <a:endParaRPr kumimoji="1" lang="en-US" altLang="ja-JP" sz="3200" b="1" dirty="0"/>
          </a:p>
          <a:p>
            <a:pPr marL="0" indent="0">
              <a:lnSpc>
                <a:spcPts val="2500"/>
              </a:lnSpc>
              <a:buNone/>
            </a:pPr>
            <a:r>
              <a:rPr kumimoji="1" lang="ja-JP" altLang="en-US" sz="3200" dirty="0"/>
              <a:t>　　</a:t>
            </a:r>
            <a:r>
              <a:rPr kumimoji="1" lang="ja-JP" altLang="en-US" dirty="0"/>
              <a:t>・講師からの提案の課題ごとに</a:t>
            </a:r>
            <a:r>
              <a:rPr kumimoji="1" lang="en-US" altLang="ja-JP" dirty="0"/>
              <a:t>､</a:t>
            </a:r>
            <a:r>
              <a:rPr kumimoji="1" lang="ja-JP" altLang="en-US" dirty="0"/>
              <a:t>参加者と講師が互いに</a:t>
            </a:r>
            <a:endParaRPr kumimoji="1" lang="en-US" altLang="ja-JP" dirty="0"/>
          </a:p>
          <a:p>
            <a:pPr marL="0" indent="0">
              <a:lnSpc>
                <a:spcPts val="2500"/>
              </a:lnSpc>
              <a:buNone/>
            </a:pPr>
            <a:r>
              <a:rPr kumimoji="1" lang="ja-JP" altLang="en-US" dirty="0"/>
              <a:t>　　　提案し議論した</a:t>
            </a:r>
            <a:r>
              <a:rPr kumimoji="1" lang="ja-JP" altLang="en-US" sz="3200" dirty="0"/>
              <a:t>。</a:t>
            </a:r>
            <a:endParaRPr kumimoji="1" lang="en-US" altLang="ja-JP" sz="32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dirty="0"/>
              <a:t>1</a:t>
            </a:r>
            <a:r>
              <a:rPr kumimoji="1" lang="ja-JP" altLang="en-US" dirty="0"/>
              <a:t>」上下流の直接連携への提案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dirty="0"/>
              <a:t>2</a:t>
            </a:r>
            <a:r>
              <a:rPr kumimoji="1" lang="ja-JP" altLang="en-US" dirty="0"/>
              <a:t>」自伐林家：自伐製材業への提案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dirty="0"/>
              <a:t>3</a:t>
            </a:r>
            <a:r>
              <a:rPr kumimoji="1" lang="ja-JP" altLang="en-US" dirty="0"/>
              <a:t>」森林組合・素材生産業者への提案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dirty="0"/>
              <a:t>4</a:t>
            </a:r>
            <a:r>
              <a:rPr kumimoji="1" lang="ja-JP" altLang="en-US" dirty="0"/>
              <a:t>」小規模製材業・木材加工業への提案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dirty="0"/>
              <a:t>5</a:t>
            </a:r>
            <a:r>
              <a:rPr kumimoji="1" lang="ja-JP" altLang="en-US" dirty="0"/>
              <a:t>」大規模製材業への提案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dirty="0"/>
              <a:t>6</a:t>
            </a:r>
            <a:r>
              <a:rPr kumimoji="1" lang="ja-JP" altLang="en-US" dirty="0"/>
              <a:t>」流域住民への提案</a:t>
            </a:r>
          </a:p>
        </p:txBody>
      </p:sp>
    </p:spTree>
    <p:extLst>
      <p:ext uri="{BB962C8B-B14F-4D97-AF65-F5344CB8AC3E}">
        <p14:creationId xmlns:p14="http://schemas.microsoft.com/office/powerpoint/2010/main" val="259534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1257</Words>
  <Application>Microsoft Office PowerPoint</Application>
  <PresentationFormat>ワイド画面</PresentationFormat>
  <Paragraphs>117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1" baseType="lpstr">
      <vt:lpstr>BIZ UDゴシック</vt:lpstr>
      <vt:lpstr>HGP創英ﾌﾟﾚｾﾞﾝｽEB</vt:lpstr>
      <vt:lpstr>HGP創英角ﾎﾟｯﾌﾟ体</vt:lpstr>
      <vt:lpstr>HG創英角ﾎﾟｯﾌﾟ体</vt:lpstr>
      <vt:lpstr>UD デジタル 教科書体 NP-B</vt:lpstr>
      <vt:lpstr>游ゴシック</vt:lpstr>
      <vt:lpstr>游ゴシック Light</vt:lpstr>
      <vt:lpstr>游明朝</vt:lpstr>
      <vt:lpstr>Arial</vt:lpstr>
      <vt:lpstr>Office テーマ</vt:lpstr>
      <vt:lpstr>  桂川・相模川流域協議会森づくり専門部会報告</vt:lpstr>
      <vt:lpstr>PowerPoint プレゼンテーション</vt:lpstr>
      <vt:lpstr>　</vt:lpstr>
      <vt:lpstr>PowerPoint プレゼンテーション</vt:lpstr>
      <vt:lpstr>都留市の人材育成事例：市外住民も受け入れ</vt:lpstr>
      <vt:lpstr>PowerPoint プレゼンテーション</vt:lpstr>
      <vt:lpstr>PowerPoint プレゼンテーション</vt:lpstr>
      <vt:lpstr>PowerPoint プレゼンテーション</vt:lpstr>
      <vt:lpstr>　　流域の財産・所有者の財産として活用出来る 　　　森林環境譲与税活用について意見交換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桂川・相模川流域協議会森づくり専門部会報告</dc:title>
  <dc:creator>清水 絹代</dc:creator>
  <cp:lastModifiedBy>Hinata Haruko</cp:lastModifiedBy>
  <cp:revision>10</cp:revision>
  <dcterms:created xsi:type="dcterms:W3CDTF">2023-05-01T16:02:37Z</dcterms:created>
  <dcterms:modified xsi:type="dcterms:W3CDTF">2023-05-20T17:51:37Z</dcterms:modified>
</cp:coreProperties>
</file>