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485" r:id="rId3"/>
    <p:sldId id="271" r:id="rId4"/>
    <p:sldId id="272" r:id="rId5"/>
    <p:sldId id="486" r:id="rId6"/>
    <p:sldId id="258" r:id="rId7"/>
    <p:sldId id="259" r:id="rId8"/>
    <p:sldId id="487" r:id="rId9"/>
    <p:sldId id="483" r:id="rId10"/>
    <p:sldId id="484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3" autoAdjust="0"/>
    <p:restoredTop sz="94660"/>
  </p:normalViewPr>
  <p:slideViewPr>
    <p:cSldViewPr snapToGrid="0">
      <p:cViewPr varScale="1">
        <p:scale>
          <a:sx n="87" d="100"/>
          <a:sy n="87" d="100"/>
        </p:scale>
        <p:origin x="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63C2A-E1DE-4226-B5B7-5C8DE5D4F5E6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B0B1C-EFAA-4235-A874-2EA79E6E6A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80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54F38A07-8EEB-E902-9E70-9CDF933B4B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9702"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85001" indent="-301923" defTabSz="999702"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207694" indent="-241539" defTabSz="999702"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90771" indent="-241539" defTabSz="999702"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173849" indent="-241539" defTabSz="999702"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656926" indent="-241539" defTabSz="99970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3140004" indent="-241539" defTabSz="99970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623081" indent="-241539" defTabSz="99970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4106159" indent="-241539" defTabSz="999702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E3CFEB1-C9F9-4B09-8CD3-1799A6D84D7B}" type="slidenum">
              <a:rPr lang="en-US" altLang="ja-JP" sz="1400" b="0">
                <a:solidFill>
                  <a:schemeClr val="tx1"/>
                </a:solidFill>
              </a:rPr>
              <a:pPr/>
              <a:t>9</a:t>
            </a:fld>
            <a:endParaRPr lang="en-US" altLang="ja-JP" sz="1400" b="0">
              <a:solidFill>
                <a:schemeClr val="tx1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DC6FBA93-D87E-854C-2469-A618ABA74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A919133-1D9D-87AF-5D67-A3ACBF4C3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ja-JP" altLang="en-US"/>
              <a:t>神奈川県厚木土木事務所の前田です。</a:t>
            </a:r>
          </a:p>
          <a:p>
            <a:pPr eaLnBrk="1" hangingPunct="1"/>
            <a:r>
              <a:rPr lang="ja-JP" altLang="en-US"/>
              <a:t>相模川の樹林化対策について説明させていただきます。</a:t>
            </a:r>
          </a:p>
        </p:txBody>
      </p:sp>
    </p:spTree>
    <p:extLst>
      <p:ext uri="{BB962C8B-B14F-4D97-AF65-F5344CB8AC3E}">
        <p14:creationId xmlns:p14="http://schemas.microsoft.com/office/powerpoint/2010/main" val="398595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672018-3E4F-5198-F0C3-BA329BED3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5417278-B042-5618-D52F-9A1FF56DC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65FE43-465F-8FA6-116D-B69F2731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FF3EBB-82EC-D914-8C4B-3382FF2C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71FAB2-3834-3199-9DCE-C2D54734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19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DD5153-2F45-90D7-DEE3-E4376C64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269DFB8-6B0D-2525-8A29-78B1E1686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DBC83C-4FF7-C6C5-23AB-2470C2C4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ABEE56-F106-7205-665E-3B3496FFA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33B3D8-DBA1-18E2-A6BE-EF47D2C4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78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DAB1AA5-003A-0CC5-9BD1-2A6B3EE0A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E65D07F-C607-AAD5-37F9-0F900EFA1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6B8C48-0119-F345-B034-F32A92B2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64367F-9111-C7CC-1539-145BAC83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779284-E130-BA9F-2406-13765AE7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36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7DCC9E-6F72-F77A-0EC2-99E1882E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0E8698-0DCF-6BE3-6FDA-CAF624832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5E356B-A724-366E-F18A-A1A4EF3E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FC6515-279C-75A5-DEF1-C007C355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924296-BAAC-EF9C-C75C-3F5F04D4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73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6E207F-3488-F47F-2D0B-DFBAAED6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E955C1-B64C-00B2-6B35-155797432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D56D57-CBAB-570D-020D-6CAD4C8F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D21759-5EB0-F15C-4047-E9A06D8C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7C6352-157A-666D-B7DA-F6C10EB5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40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395D7-4751-BDCB-3117-DC48B533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3330E9-3A8F-B295-B034-4EE671C67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33B51F-FEB7-9C1C-5638-EC91DA243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EF9F9E0-ABA7-60A7-0CE3-83110F83D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C0D1EF-D285-8702-60CF-F820496A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A804C8-91C6-6492-FABC-11FBD0FB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4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EBEAE6-235D-DA71-3D65-83516122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833F14-7217-A9FE-A635-77734E64E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606C8DA-BC25-B1FD-828E-E8B533721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0D69B88-FA62-A0DD-B55D-ABAF2D588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15A1593-AC3A-BF70-929B-D66A92487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A52799D-9ADE-E0A3-8457-C06500BD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8762538-A413-3D65-5FE0-82E56B69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F20B967-A87C-BCDD-0C00-0869FC85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08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A0FC05-A592-127F-9BA4-5147CF54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ED4378C-4FCD-0647-029B-FCE960C8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07C0BC0-1D2E-453B-9248-1ECEAE2C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A50163D-04C6-891F-F4E3-3610A0C1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98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5A15CBC-6023-F4A6-C55C-CB92B662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617386B-E9DA-289D-08E9-0A39D1CA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4B3052-38B2-9331-76FD-8B9BDFAF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31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731C3-FB13-3506-6462-1762D61B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BA6C28-1CCC-D98D-C3C4-CEA23F5A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7BB768E-259F-28EA-97BC-47A407E12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1B2041-D8F4-2948-0C75-8F82406A6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9819DDF-6247-6DB7-52DC-AB3B1002C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5B93CBC-FDB1-647D-AA56-1C2FBFE0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9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8A6A66-3AC4-9059-78C1-51D65F38E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6B52648-9E31-2977-B003-20732517B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E6A9B1-FC6D-84B5-B8DD-E61E7218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5E41FB9-C215-11F9-6A8F-425FE4A3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1B015E-A1DB-7806-BC5E-48157395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A2D3A6-9D1D-BEAF-2277-33188911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81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C6F9906-A8C0-661A-A905-2BCA66CAC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4E13513-D322-534D-7645-44FA7EDFD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F21B98-F0CD-33E3-E1B1-AE93713C3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62D4-6542-4DCE-9E8B-3853D377D8A3}" type="datetimeFigureOut">
              <a:rPr kumimoji="1" lang="ja-JP" altLang="en-US" smtClean="0"/>
              <a:t>2023/5/21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BE88F1-10BA-200A-CC01-9DDD68FF1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30E7B6-53CA-0B09-855C-74432941D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25D2-99F0-45A8-921B-DAED94EC49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44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mp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25AD880-B7D4-4E78-DD34-13F367D64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EB2071-1B7B-52E4-CA63-BBF543A23156}"/>
              </a:ext>
            </a:extLst>
          </p:cNvPr>
          <p:cNvSpPr txBox="1"/>
          <p:nvPr/>
        </p:nvSpPr>
        <p:spPr>
          <a:xfrm>
            <a:off x="678121" y="1183470"/>
            <a:ext cx="912509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5400" dirty="0">
                <a:solidFill>
                  <a:schemeClr val="bg1"/>
                </a:solidFill>
                <a:ea typeface="HGP創英角ﾎﾟｯﾌﾟ体" pitchFamily="50" charset="-128"/>
              </a:rPr>
              <a:t>桂川・</a:t>
            </a:r>
            <a:r>
              <a:rPr lang="ja-JP" altLang="en-US" sz="54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相模川</a:t>
            </a:r>
            <a:r>
              <a:rPr lang="ja-JP" altLang="en-US" sz="5400" dirty="0">
                <a:solidFill>
                  <a:schemeClr val="bg1"/>
                </a:solidFill>
                <a:ea typeface="HGP創英角ﾎﾟｯﾌﾟ体" pitchFamily="50" charset="-128"/>
              </a:rPr>
              <a:t>流域協議会</a:t>
            </a:r>
          </a:p>
          <a:p>
            <a:pPr algn="ctr">
              <a:spcBef>
                <a:spcPct val="50000"/>
              </a:spcBef>
            </a:pPr>
            <a:r>
              <a:rPr lang="ja-JP" altLang="en-US" sz="5400" dirty="0">
                <a:solidFill>
                  <a:schemeClr val="bg1"/>
                </a:solidFill>
                <a:ea typeface="HGP創英角ﾎﾟｯﾌﾟ体" pitchFamily="50" charset="-128"/>
              </a:rPr>
              <a:t>相模川湘南地域協議会</a:t>
            </a:r>
            <a:endParaRPr lang="en-US" altLang="ja-JP" sz="5400" dirty="0">
              <a:solidFill>
                <a:schemeClr val="bg1"/>
              </a:solidFill>
              <a:ea typeface="HGP創英角ﾎﾟｯﾌﾟ体" pitchFamily="50" charset="-128"/>
            </a:endParaRPr>
          </a:p>
          <a:p>
            <a:pPr algn="ctr">
              <a:spcBef>
                <a:spcPct val="50000"/>
              </a:spcBef>
            </a:pPr>
            <a:r>
              <a:rPr lang="en-US" altLang="ja-JP" sz="5400" b="1" dirty="0">
                <a:solidFill>
                  <a:schemeClr val="bg1"/>
                </a:solidFill>
                <a:ea typeface="HGP創英角ﾎﾟｯﾌﾟ体" pitchFamily="50" charset="-128"/>
              </a:rPr>
              <a:t>2022</a:t>
            </a:r>
            <a:r>
              <a:rPr lang="ja-JP" altLang="en-US" sz="5400" b="1" dirty="0">
                <a:solidFill>
                  <a:schemeClr val="bg1"/>
                </a:solidFill>
                <a:ea typeface="HGP創英角ﾎﾟｯﾌﾟ体" pitchFamily="50" charset="-128"/>
              </a:rPr>
              <a:t>年度活動</a:t>
            </a:r>
            <a:r>
              <a:rPr lang="ja-JP" altLang="en-US" sz="5400" dirty="0">
                <a:solidFill>
                  <a:schemeClr val="bg1"/>
                </a:solidFill>
                <a:ea typeface="HGP創英角ﾎﾟｯﾌﾟ体" pitchFamily="50" charset="-128"/>
              </a:rPr>
              <a:t>紹介</a:t>
            </a:r>
            <a:endParaRPr lang="en-US" altLang="ja-JP" sz="54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r">
              <a:spcBef>
                <a:spcPct val="50000"/>
              </a:spcBef>
            </a:pPr>
            <a:r>
              <a:rPr lang="en-US" altLang="ja-JP" sz="2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20230521</a:t>
            </a:r>
            <a:endParaRPr lang="ja-JP" altLang="en-US" sz="28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258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0BED7E2-3F3E-98B9-ABA1-03966DBF8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" y="2944"/>
            <a:ext cx="12526297" cy="70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0BED7E2-3F3E-98B9-ABA1-03966DBF8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" y="2944"/>
            <a:ext cx="12526297" cy="705956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25EAB2-DB9D-1E1A-21C5-3C9EF3D8801F}"/>
              </a:ext>
            </a:extLst>
          </p:cNvPr>
          <p:cNvSpPr txBox="1"/>
          <p:nvPr/>
        </p:nvSpPr>
        <p:spPr>
          <a:xfrm>
            <a:off x="1428751" y="1352551"/>
            <a:ext cx="9601200" cy="361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0" algn="just">
              <a:lnSpc>
                <a:spcPts val="1200"/>
              </a:lnSpc>
            </a:pPr>
            <a:r>
              <a:rPr lang="ja-JP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前年と比較し、ＣＯＤ値は良化：</a:t>
            </a:r>
            <a:r>
              <a:rPr lang="en-US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21</a:t>
            </a:r>
            <a:r>
              <a:rPr lang="ja-JP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地点</a:t>
            </a: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r>
              <a:rPr lang="ja-JP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悪化：</a:t>
            </a:r>
            <a:r>
              <a:rPr lang="en-US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5</a:t>
            </a:r>
            <a:r>
              <a:rPr lang="ja-JP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地点、変化無し：</a:t>
            </a:r>
            <a:r>
              <a:rPr lang="en-US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25</a:t>
            </a:r>
            <a:r>
              <a:rPr lang="ja-JP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地点であった。</a:t>
            </a: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indent="127000" algn="just">
              <a:lnSpc>
                <a:spcPts val="1200"/>
              </a:lnSpc>
            </a:pPr>
            <a:endParaRPr lang="ja-JP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r>
              <a:rPr lang="ja-JP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良化の地点が大幅に増えている。</a:t>
            </a: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endParaRPr lang="en-US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431800" indent="180340" algn="just">
              <a:lnSpc>
                <a:spcPts val="1200"/>
              </a:lnSpc>
            </a:pPr>
            <a:r>
              <a:rPr lang="ja-JP" altLang="ja-JP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特に金目川水系の良化は著し</a:t>
            </a:r>
            <a:r>
              <a:rPr lang="ja-JP" altLang="en-US" sz="3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い</a:t>
            </a:r>
            <a:endParaRPr lang="ja-JP" altLang="ja-JP" sz="3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486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15B514-B2F2-E08B-3C85-ADA187B1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" y="2317"/>
            <a:ext cx="6128769" cy="459657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1217D9C-1BE5-C300-9D73-EE68CEBB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06" y="0"/>
            <a:ext cx="5289522" cy="70526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F95DB5-533C-E521-2692-227AC40072AF}"/>
              </a:ext>
            </a:extLst>
          </p:cNvPr>
          <p:cNvSpPr txBox="1"/>
          <p:nvPr/>
        </p:nvSpPr>
        <p:spPr>
          <a:xfrm>
            <a:off x="150059" y="5133298"/>
            <a:ext cx="5619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2800" dirty="0">
                <a:ea typeface="HGP創英角ﾎﾟｯﾌﾟ体" pitchFamily="50" charset="-128"/>
              </a:rPr>
              <a:t>相模川上流部を知らない新規入会者も多く、改めて山梨県の桂川についてフィールドワーク研修を行った。</a:t>
            </a:r>
            <a:endParaRPr lang="ja-JP" altLang="en-US" sz="2800" dirty="0"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0204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D7848E6-B7B8-B290-9FF8-BAE0F88F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" y="1638"/>
            <a:ext cx="6093645" cy="45812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43AFB26-D92C-BABC-C1AC-42826784E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473" y="2237521"/>
            <a:ext cx="6145793" cy="46204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B73931-F765-2A65-EC6B-3273C489AB16}"/>
              </a:ext>
            </a:extLst>
          </p:cNvPr>
          <p:cNvSpPr txBox="1"/>
          <p:nvPr/>
        </p:nvSpPr>
        <p:spPr>
          <a:xfrm>
            <a:off x="6095999" y="175418"/>
            <a:ext cx="55569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32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「ガールスカウト都留緑の少女隊」</a:t>
            </a:r>
            <a:r>
              <a:rPr lang="en-US" altLang="ja-JP" sz="32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20</a:t>
            </a:r>
            <a:r>
              <a:rPr lang="ja-JP" altLang="ja-JP" sz="32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名＋指導者が湘南海岸でマイクロプラスチックの現地学習会を</a:t>
            </a:r>
            <a:r>
              <a:rPr lang="ja-JP" altLang="ja-JP" sz="3200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行った。</a:t>
            </a:r>
            <a:endParaRPr lang="ja-JP" altLang="en-US" sz="28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104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89CED9-A1B3-B67E-E5D2-2B6C35104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1997"/>
            <a:ext cx="5427406" cy="40803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3D714D6-CAC4-1B22-D6FC-824B4F0F2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2182547"/>
            <a:ext cx="8557476" cy="479543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134AF8-9E82-906B-11C4-DDDAE001D3DA}"/>
              </a:ext>
            </a:extLst>
          </p:cNvPr>
          <p:cNvSpPr txBox="1"/>
          <p:nvPr/>
        </p:nvSpPr>
        <p:spPr>
          <a:xfrm>
            <a:off x="7086600" y="636793"/>
            <a:ext cx="40005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4000" b="1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寒川相模川</a:t>
            </a:r>
            <a:r>
              <a:rPr lang="ja-JP" altLang="ja-JP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美化ｷｬﾝﾍﾟｰﾝ</a:t>
            </a:r>
            <a:r>
              <a:rPr lang="ja-JP" altLang="en-US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に参加</a:t>
            </a:r>
            <a:r>
              <a:rPr lang="ja-JP" altLang="ja-JP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endParaRPr lang="ja-JP" altLang="ja-JP" sz="4000" kern="1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ja-JP" altLang="en-US" sz="28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595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FA2E468-99AA-EA24-5546-FD9E14E3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" y="1075"/>
            <a:ext cx="6025016" cy="45269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74C1646-B03A-D001-D8B2-374B262D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69" y="2172775"/>
            <a:ext cx="6206583" cy="466338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8DA5ED-6214-B50B-37C5-33D4E1E71708}"/>
              </a:ext>
            </a:extLst>
          </p:cNvPr>
          <p:cNvSpPr txBox="1"/>
          <p:nvPr/>
        </p:nvSpPr>
        <p:spPr>
          <a:xfrm>
            <a:off x="5703183" y="425206"/>
            <a:ext cx="64866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「ミミズと仲よくしよう」で屋外イベントに参加</a:t>
            </a:r>
            <a:endParaRPr lang="ja-JP" altLang="en-US" sz="4000" b="1" kern="1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6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D19AB7-C15A-A561-2F82-9F076CCD3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14" y="0"/>
            <a:ext cx="5427406" cy="36182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4115F49-51E2-C38B-1688-8955A444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568" y="3761422"/>
            <a:ext cx="4312521" cy="28750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7D9EBA-F25F-62BF-6052-2D47230EB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1" y="3808704"/>
            <a:ext cx="3704360" cy="278044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4F102D-DB6A-03C1-E090-6F3E91ECC2CB}"/>
              </a:ext>
            </a:extLst>
          </p:cNvPr>
          <p:cNvSpPr txBox="1"/>
          <p:nvPr/>
        </p:nvSpPr>
        <p:spPr>
          <a:xfrm>
            <a:off x="5705333" y="993527"/>
            <a:ext cx="64866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環境関連イベントに参加</a:t>
            </a:r>
            <a:endParaRPr lang="en-US" altLang="ja-JP" sz="4000" b="1" kern="1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ja-JP" altLang="en-US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平塚市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113F42C-6A0A-C5F9-7B00-9704E0735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87" y="3761422"/>
            <a:ext cx="3707265" cy="2780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87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2F5DFA-84F4-6EED-1C00-D630B342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0" y="404446"/>
            <a:ext cx="7675329" cy="646343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93F2E3B-6A26-6D51-C9BE-80CE3EEF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621" y="4390103"/>
            <a:ext cx="3293806" cy="246789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8445E5-3C11-38F8-3FF4-E1A28F65A213}"/>
              </a:ext>
            </a:extLst>
          </p:cNvPr>
          <p:cNvSpPr txBox="1"/>
          <p:nvPr/>
        </p:nvSpPr>
        <p:spPr>
          <a:xfrm>
            <a:off x="5524330" y="404446"/>
            <a:ext cx="6457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ja-JP" altLang="ja-JP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「さがみ自然フォーラム」</a:t>
            </a:r>
            <a:r>
              <a:rPr lang="en-US" altLang="ja-JP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2/9-13</a:t>
            </a:r>
            <a:r>
              <a:rPr lang="ja-JP" altLang="en-US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に参加　厚木市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0DB90E-832C-E37C-4B8B-9CD2BC6803C7}"/>
              </a:ext>
            </a:extLst>
          </p:cNvPr>
          <p:cNvSpPr txBox="1"/>
          <p:nvPr/>
        </p:nvSpPr>
        <p:spPr>
          <a:xfrm>
            <a:off x="5524330" y="2666667"/>
            <a:ext cx="6457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ja-JP" altLang="en-US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かながわｸﾘｰﾝアクティブオンライン</a:t>
            </a:r>
            <a:r>
              <a:rPr lang="ja-JP" altLang="ja-JP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フォーラム」</a:t>
            </a:r>
            <a:r>
              <a:rPr lang="en-US" altLang="ja-JP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1/31</a:t>
            </a:r>
            <a:r>
              <a:rPr lang="ja-JP" altLang="en-US" sz="4000" b="1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で発表</a:t>
            </a:r>
          </a:p>
        </p:txBody>
      </p:sp>
    </p:spTree>
    <p:extLst>
      <p:ext uri="{BB962C8B-B14F-4D97-AF65-F5344CB8AC3E}">
        <p14:creationId xmlns:p14="http://schemas.microsoft.com/office/powerpoint/2010/main" val="281669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423E6A3-AE3B-6597-F46D-CCDC16124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" y="3328"/>
            <a:ext cx="11257935" cy="634180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7518F1-2E1B-8393-3E4E-46D99410EFFF}"/>
              </a:ext>
            </a:extLst>
          </p:cNvPr>
          <p:cNvSpPr txBox="1"/>
          <p:nvPr/>
        </p:nvSpPr>
        <p:spPr>
          <a:xfrm>
            <a:off x="539085" y="587062"/>
            <a:ext cx="111138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5400" dirty="0">
                <a:solidFill>
                  <a:schemeClr val="bg1"/>
                </a:solidFill>
                <a:ea typeface="HGP創英角ﾎﾟｯﾌﾟ体" pitchFamily="50" charset="-128"/>
              </a:rPr>
              <a:t>圃場管理維持活動</a:t>
            </a:r>
            <a:endParaRPr lang="ja-JP" altLang="en-US" sz="28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0905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889262-5F36-6713-42E3-80AD9938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" y="2726"/>
            <a:ext cx="10078065" cy="56732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8FD33E6-8405-27EB-E2CC-3A667E4E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64" y="3042914"/>
            <a:ext cx="6772390" cy="381236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159B51-D39E-729D-C647-8A9BE9BA475B}"/>
              </a:ext>
            </a:extLst>
          </p:cNvPr>
          <p:cNvSpPr txBox="1"/>
          <p:nvPr/>
        </p:nvSpPr>
        <p:spPr>
          <a:xfrm>
            <a:off x="1534947" y="720396"/>
            <a:ext cx="85477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5400" dirty="0">
                <a:solidFill>
                  <a:schemeClr val="bg1"/>
                </a:solidFill>
                <a:ea typeface="HGP創英角ﾎﾟｯﾌﾟ体" pitchFamily="50" charset="-128"/>
              </a:rPr>
              <a:t>圃場管理維持活動</a:t>
            </a:r>
            <a:endParaRPr lang="ja-JP" altLang="en-US" sz="28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52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25AD880-B7D4-4E78-DD34-13F367D64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"/>
            <a:ext cx="12192000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723D73-0066-E160-F525-0AA1DA91F2DD}"/>
              </a:ext>
            </a:extLst>
          </p:cNvPr>
          <p:cNvSpPr txBox="1"/>
          <p:nvPr/>
        </p:nvSpPr>
        <p:spPr>
          <a:xfrm>
            <a:off x="1117678" y="1244098"/>
            <a:ext cx="2759378" cy="9870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4800" b="1" kern="100" dirty="0">
                <a:solidFill>
                  <a:schemeClr val="bg1"/>
                </a:solidFill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茅ケ崎市</a:t>
            </a:r>
            <a:endParaRPr lang="ja-JP" altLang="ja-JP" sz="4800" kern="100" dirty="0">
              <a:solidFill>
                <a:schemeClr val="bg1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460276-89B1-8819-519D-1572E4F15A54}"/>
              </a:ext>
            </a:extLst>
          </p:cNvPr>
          <p:cNvSpPr txBox="1"/>
          <p:nvPr/>
        </p:nvSpPr>
        <p:spPr>
          <a:xfrm>
            <a:off x="9197926" y="649738"/>
            <a:ext cx="2759378" cy="9870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4800" b="1" kern="100" dirty="0">
                <a:solidFill>
                  <a:schemeClr val="bg1"/>
                </a:solidFill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平塚市</a:t>
            </a:r>
            <a:endParaRPr lang="ja-JP" altLang="ja-JP" sz="4800" kern="100" dirty="0">
              <a:solidFill>
                <a:schemeClr val="bg1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4762B1-63E2-EA7E-5B9E-716B30B83309}"/>
              </a:ext>
            </a:extLst>
          </p:cNvPr>
          <p:cNvSpPr txBox="1"/>
          <p:nvPr/>
        </p:nvSpPr>
        <p:spPr>
          <a:xfrm>
            <a:off x="722376" y="3886200"/>
            <a:ext cx="2059510" cy="9870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4800" b="1" kern="100" dirty="0">
                <a:solidFill>
                  <a:schemeClr val="bg1"/>
                </a:solidFill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寒川町</a:t>
            </a:r>
            <a:endParaRPr lang="ja-JP" altLang="ja-JP" sz="4800" kern="100" dirty="0">
              <a:solidFill>
                <a:schemeClr val="bg1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31E351-2179-9882-9E7F-3C419A2EFCA7}"/>
              </a:ext>
            </a:extLst>
          </p:cNvPr>
          <p:cNvSpPr txBox="1"/>
          <p:nvPr/>
        </p:nvSpPr>
        <p:spPr>
          <a:xfrm>
            <a:off x="3739896" y="3227832"/>
            <a:ext cx="4928616" cy="9870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just"/>
            <a:r>
              <a:rPr lang="ja-JP" altLang="en-US" sz="4800" b="1" kern="100" dirty="0">
                <a:solidFill>
                  <a:schemeClr val="bg1"/>
                </a:solidFill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神川橋下流河原</a:t>
            </a:r>
            <a:endParaRPr lang="ja-JP" altLang="ja-JP" sz="4800" kern="100" dirty="0">
              <a:solidFill>
                <a:schemeClr val="bg1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4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0F128D9-9CA3-0C52-7DB6-C2018C0D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8900"/>
            <a:ext cx="12192000" cy="9144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919B87-D135-F490-B108-03DD3CFF1D55}"/>
              </a:ext>
            </a:extLst>
          </p:cNvPr>
          <p:cNvSpPr txBox="1"/>
          <p:nvPr/>
        </p:nvSpPr>
        <p:spPr>
          <a:xfrm>
            <a:off x="1040071" y="802470"/>
            <a:ext cx="912509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5400" dirty="0">
                <a:solidFill>
                  <a:schemeClr val="bg1"/>
                </a:solidFill>
                <a:ea typeface="HGP創英角ﾎﾟｯﾌﾟ体" pitchFamily="50" charset="-128"/>
              </a:rPr>
              <a:t>圃場管理維持活動</a:t>
            </a:r>
            <a:endParaRPr lang="en-US" altLang="ja-JP" sz="5400" dirty="0">
              <a:solidFill>
                <a:schemeClr val="bg1"/>
              </a:solidFill>
              <a:ea typeface="HGP創英角ﾎﾟｯﾌﾟ体" pitchFamily="50" charset="-128"/>
            </a:endParaRPr>
          </a:p>
          <a:p>
            <a:pPr algn="ctr">
              <a:spcBef>
                <a:spcPct val="50000"/>
              </a:spcBef>
            </a:pPr>
            <a:endParaRPr lang="en-US" altLang="ja-JP" sz="3200" dirty="0">
              <a:solidFill>
                <a:schemeClr val="bg1"/>
              </a:solidFill>
              <a:ea typeface="HGP創英角ﾎﾟｯﾌﾟ体" pitchFamily="50" charset="-128"/>
            </a:endParaRPr>
          </a:p>
          <a:p>
            <a:pPr algn="ctr">
              <a:spcBef>
                <a:spcPct val="50000"/>
              </a:spcBef>
            </a:pPr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雨の多かった</a:t>
            </a:r>
            <a:r>
              <a:rPr lang="ja-JP" altLang="ja-JP" sz="2400" dirty="0">
                <a:solidFill>
                  <a:schemeClr val="bg1"/>
                </a:solidFill>
                <a:ea typeface="HGP創英角ﾎﾟｯﾌﾟ体" pitchFamily="50" charset="-128"/>
              </a:rPr>
              <a:t>９月以外はほぼ毎日曜日に、会員が集合して圃場作業を行う事ができた</a:t>
            </a:r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。</a:t>
            </a:r>
            <a:r>
              <a:rPr lang="en-US" altLang="ja-JP" sz="24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51</a:t>
            </a:r>
            <a:r>
              <a:rPr lang="ja-JP" altLang="en-US" sz="24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回延</a:t>
            </a:r>
            <a:r>
              <a:rPr lang="en-US" altLang="ja-JP" sz="24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252</a:t>
            </a:r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人。</a:t>
            </a:r>
            <a:endParaRPr lang="en-US" altLang="ja-JP" sz="2400" dirty="0">
              <a:solidFill>
                <a:schemeClr val="bg1"/>
              </a:solidFill>
              <a:ea typeface="HGP創英角ﾎﾟｯﾌﾟ体" pitchFamily="50" charset="-128"/>
            </a:endParaRPr>
          </a:p>
          <a:p>
            <a:pPr algn="ctr">
              <a:spcBef>
                <a:spcPct val="50000"/>
              </a:spcBef>
            </a:pPr>
            <a:r>
              <a:rPr lang="ja-JP" altLang="ja-JP" sz="2400" dirty="0">
                <a:solidFill>
                  <a:schemeClr val="bg1"/>
                </a:solidFill>
                <a:ea typeface="HGP創英角ﾎﾟｯﾌﾟ体" pitchFamily="50" charset="-128"/>
              </a:rPr>
              <a:t>鬼怒川のうじいえ自然に親しむ会との</a:t>
            </a:r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相互</a:t>
            </a:r>
            <a:r>
              <a:rPr lang="ja-JP" altLang="ja-JP" sz="2400" dirty="0">
                <a:solidFill>
                  <a:schemeClr val="bg1"/>
                </a:solidFill>
                <a:ea typeface="HGP創英角ﾎﾟｯﾌﾟ体" pitchFamily="50" charset="-128"/>
              </a:rPr>
              <a:t>交流</a:t>
            </a:r>
            <a:r>
              <a:rPr lang="en-US" altLang="ja-JP" sz="24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10/2</a:t>
            </a:r>
            <a:r>
              <a:rPr lang="ja-JP" altLang="en-US" sz="24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鬼怒川</a:t>
            </a:r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を訪問、</a:t>
            </a:r>
            <a:r>
              <a:rPr lang="en-US" altLang="ja-JP" sz="24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11/6</a:t>
            </a:r>
            <a:r>
              <a:rPr lang="ja-JP" altLang="en-US" sz="2400" dirty="0">
                <a:solidFill>
                  <a:schemeClr val="bg1"/>
                </a:solidFill>
                <a:ea typeface="HGP創英角ﾎﾟｯﾌﾟ体" pitchFamily="50" charset="-128"/>
              </a:rPr>
              <a:t>神川橋下に来訪</a:t>
            </a:r>
          </a:p>
        </p:txBody>
      </p:sp>
    </p:spTree>
    <p:extLst>
      <p:ext uri="{BB962C8B-B14F-4D97-AF65-F5344CB8AC3E}">
        <p14:creationId xmlns:p14="http://schemas.microsoft.com/office/powerpoint/2010/main" val="88984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8225FB-C779-B6DE-BC1F-18DBF7E8F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7661F7-45CB-7CCE-857E-5EA85CB81FF8}"/>
              </a:ext>
            </a:extLst>
          </p:cNvPr>
          <p:cNvSpPr txBox="1"/>
          <p:nvPr/>
        </p:nvSpPr>
        <p:spPr>
          <a:xfrm>
            <a:off x="589221" y="637370"/>
            <a:ext cx="9125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5400" dirty="0">
                <a:solidFill>
                  <a:schemeClr val="bg1"/>
                </a:solidFill>
                <a:ea typeface="HGP創英角ﾎﾟｯﾌﾟ体" pitchFamily="50" charset="-128"/>
              </a:rPr>
              <a:t>御花見　　</a:t>
            </a:r>
            <a:r>
              <a:rPr lang="en-US" altLang="ja-JP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11</a:t>
            </a:r>
            <a:r>
              <a:rPr lang="ja-JP" altLang="en-US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  <a:r>
              <a:rPr lang="en-US" altLang="ja-JP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3</a:t>
            </a:r>
            <a:r>
              <a:rPr lang="ja-JP" altLang="en-US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日、</a:t>
            </a:r>
            <a:r>
              <a:rPr lang="en-US" altLang="ja-JP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5</a:t>
            </a:r>
            <a:r>
              <a:rPr lang="ja-JP" altLang="en-US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</a:t>
            </a:r>
            <a:r>
              <a:rPr lang="ja-JP" altLang="en-US" sz="3200" dirty="0">
                <a:solidFill>
                  <a:schemeClr val="bg1"/>
                </a:solidFill>
                <a:ea typeface="HGP創英角ﾎﾟｯﾌﾟ体" pitchFamily="50" charset="-128"/>
              </a:rPr>
              <a:t>、</a:t>
            </a:r>
            <a:r>
              <a:rPr lang="en-US" altLang="ja-JP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6</a:t>
            </a:r>
            <a:r>
              <a:rPr lang="ja-JP" altLang="en-US" sz="32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</a:t>
            </a:r>
            <a:endParaRPr lang="ja-JP" altLang="en-US" sz="28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013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42F5E0E-9411-A334-1DEC-53F21719B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5600" cy="36128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912C84-ADAB-D0EC-7367-0DFF50A3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4" y="3248509"/>
            <a:ext cx="4815600" cy="36094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0447174-F096-2EBC-CB35-93A40780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53" y="0"/>
            <a:ext cx="4820097" cy="36128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0AE269C-496A-FB8D-C970-1EDA8BDA3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29" y="3103022"/>
            <a:ext cx="5261770" cy="38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9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78E0D80-9F97-BED3-58AA-B47D7591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87" y="2899096"/>
            <a:ext cx="5427406" cy="40508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2F57330-41FC-83E1-C316-AD6F23DF2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1" y="-1"/>
            <a:ext cx="6045298" cy="407058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4AC913-A3FD-5BD6-8603-E5D6C7E86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84" y="84276"/>
            <a:ext cx="4572000" cy="3429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D43C175-C366-D4C7-85DD-476DDEAF2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84" y="3520987"/>
            <a:ext cx="4572000" cy="34290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70F88B-6A55-EC30-D5E1-15365E9A87C8}"/>
              </a:ext>
            </a:extLst>
          </p:cNvPr>
          <p:cNvSpPr txBox="1"/>
          <p:nvPr/>
        </p:nvSpPr>
        <p:spPr>
          <a:xfrm>
            <a:off x="-419100" y="3429000"/>
            <a:ext cx="11830050" cy="228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7435" indent="-266700"/>
            <a:endParaRPr lang="en-US" altLang="ja-JP" sz="3600" b="1" kern="100" dirty="0">
              <a:solidFill>
                <a:schemeClr val="bg1"/>
              </a:solidFill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marL="2337435" indent="-266700"/>
            <a:r>
              <a:rPr lang="ja-JP" altLang="ja-JP" sz="5400" b="1" kern="100" dirty="0">
                <a:solidFill>
                  <a:schemeClr val="bg1"/>
                </a:solidFill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相模川クリーンキャンペーン</a:t>
            </a:r>
            <a:endParaRPr lang="en-US" altLang="ja-JP" sz="5400" b="1" kern="100" dirty="0">
              <a:solidFill>
                <a:schemeClr val="bg1"/>
              </a:solidFill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indent="133350" algn="ctr">
              <a:lnSpc>
                <a:spcPts val="1200"/>
              </a:lnSpc>
            </a:pPr>
            <a:endParaRPr lang="en-US" altLang="ja-JP" sz="3600" kern="1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indent="133350" algn="ctr">
              <a:lnSpc>
                <a:spcPts val="1200"/>
              </a:lnSpc>
            </a:pPr>
            <a:endParaRPr lang="en-US" altLang="ja-JP" sz="3600" kern="100" dirty="0">
              <a:solidFill>
                <a:schemeClr val="bg1"/>
              </a:solidFill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indent="133350" algn="ctr">
              <a:lnSpc>
                <a:spcPts val="1200"/>
              </a:lnSpc>
            </a:pPr>
            <a:endParaRPr lang="en-US" altLang="ja-JP" sz="3600" kern="1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indent="133350" algn="ctr">
              <a:lnSpc>
                <a:spcPts val="1200"/>
              </a:lnSpc>
            </a:pPr>
            <a:endParaRPr lang="en-US" altLang="ja-JP" sz="3600" kern="100" dirty="0">
              <a:solidFill>
                <a:schemeClr val="bg1"/>
              </a:solidFill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indent="133350" algn="ctr">
              <a:lnSpc>
                <a:spcPts val="1200"/>
              </a:lnSpc>
            </a:pPr>
            <a:endParaRPr lang="ja-JP" altLang="ja-JP" sz="3600" kern="100" dirty="0">
              <a:solidFill>
                <a:schemeClr val="bg1"/>
              </a:solidFill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3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0179060-895F-DCE5-9FE0-20117361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88" y="0"/>
            <a:ext cx="12192000" cy="43897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56C6F6F-93B6-B186-8127-4855326D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4578492"/>
            <a:ext cx="3003550" cy="22526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547E9D-95E4-12E7-042D-E038ACA3C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81" y="4566586"/>
            <a:ext cx="3003550" cy="225266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2F64AC-154D-5EE6-B6C0-377A41AC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12" y="4566586"/>
            <a:ext cx="3054350" cy="229076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EFB11E2-6595-638D-44EA-55F9C2A85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0" y="4566586"/>
            <a:ext cx="3016250" cy="2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2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ADF659E-F496-48CD-A9A5-0448A3AB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33" y="0"/>
            <a:ext cx="7536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1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ADCED0-09D0-6CDA-7D69-1A7D27C3D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8430" y="1826602"/>
            <a:ext cx="6708530" cy="5031398"/>
          </a:xfrm>
          <a:prstGeom prst="rect">
            <a:avLst/>
          </a:prstGeom>
        </p:spPr>
      </p:pic>
      <p:pic>
        <p:nvPicPr>
          <p:cNvPr id="7" name="図 6" descr="草, 屋外, 凧, 子供 が含まれている画像&#10;&#10;自動的に生成された説明">
            <a:extLst>
              <a:ext uri="{FF2B5EF4-FFF2-40B4-BE49-F238E27FC236}">
                <a16:creationId xmlns:a16="http://schemas.microsoft.com/office/drawing/2014/main" id="{94993617-2A34-2B9D-7554-73C0229ED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850" y="121458"/>
            <a:ext cx="9223947" cy="518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 descr="屋外, 草, 男, フィールド が含まれている画像&#10;&#10;自動的に生成された説明">
            <a:extLst>
              <a:ext uri="{FF2B5EF4-FFF2-40B4-BE49-F238E27FC236}">
                <a16:creationId xmlns:a16="http://schemas.microsoft.com/office/drawing/2014/main" id="{E2D5C273-7643-73FF-4D9F-7EC462936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21629"/>
          <a:stretch/>
        </p:blipFill>
        <p:spPr>
          <a:xfrm>
            <a:off x="9277350" y="3822656"/>
            <a:ext cx="2775378" cy="304469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E571C4-A3A1-C9A7-0CAF-B3C5D6C45928}"/>
              </a:ext>
            </a:extLst>
          </p:cNvPr>
          <p:cNvSpPr txBox="1"/>
          <p:nvPr/>
        </p:nvSpPr>
        <p:spPr>
          <a:xfrm>
            <a:off x="3371850" y="587062"/>
            <a:ext cx="82810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ja-JP" sz="5400" dirty="0">
                <a:solidFill>
                  <a:schemeClr val="bg1"/>
                </a:solidFill>
                <a:ea typeface="HGP創英角ﾎﾟｯﾌﾟ体" pitchFamily="50" charset="-128"/>
              </a:rPr>
              <a:t>圃場管理維持活動</a:t>
            </a:r>
            <a:r>
              <a:rPr lang="ja-JP" altLang="en-US" sz="5400" dirty="0">
                <a:solidFill>
                  <a:schemeClr val="bg1"/>
                </a:solidFill>
                <a:ea typeface="HGP創英角ﾎﾟｯﾌﾟ体" pitchFamily="50" charset="-128"/>
              </a:rPr>
              <a:t>に合わせ清掃活動</a:t>
            </a:r>
            <a:endParaRPr lang="ja-JP" altLang="en-US" sz="2800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311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251</Words>
  <Application>Microsoft Office PowerPoint</Application>
  <PresentationFormat>ワイド画面</PresentationFormat>
  <Paragraphs>54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7" baseType="lpstr">
      <vt:lpstr>HGP創英角ﾎﾟｯﾌﾟ体</vt:lpstr>
      <vt:lpstr>HGS創英角ﾎﾟｯﾌﾟ体</vt:lpstr>
      <vt:lpstr>游ゴシック</vt:lpstr>
      <vt:lpstr>游ゴシック Light</vt:lpstr>
      <vt:lpstr>Arial</vt:lpstr>
      <vt:lpstr>Century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hidemi mineya</dc:creator>
  <cp:lastModifiedBy>hidemi mineya</cp:lastModifiedBy>
  <cp:revision>13</cp:revision>
  <dcterms:created xsi:type="dcterms:W3CDTF">2023-05-15T10:00:57Z</dcterms:created>
  <dcterms:modified xsi:type="dcterms:W3CDTF">2023-05-20T23:39:32Z</dcterms:modified>
</cp:coreProperties>
</file>